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1" r:id="rId3"/>
    <p:sldId id="28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72" r:id="rId12"/>
    <p:sldId id="273" r:id="rId13"/>
    <p:sldId id="304" r:id="rId14"/>
    <p:sldId id="305" r:id="rId15"/>
    <p:sldId id="306" r:id="rId16"/>
    <p:sldId id="307" r:id="rId17"/>
    <p:sldId id="308" r:id="rId18"/>
    <p:sldId id="282" r:id="rId19"/>
    <p:sldId id="287" r:id="rId20"/>
    <p:sldId id="288" r:id="rId21"/>
    <p:sldId id="292" r:id="rId22"/>
    <p:sldId id="293" r:id="rId23"/>
    <p:sldId id="291" r:id="rId24"/>
    <p:sldId id="269" r:id="rId2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B30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5" autoAdjust="0"/>
    <p:restoredTop sz="94660"/>
  </p:normalViewPr>
  <p:slideViewPr>
    <p:cSldViewPr>
      <p:cViewPr varScale="1">
        <p:scale>
          <a:sx n="97" d="100"/>
          <a:sy n="97" d="100"/>
        </p:scale>
        <p:origin x="738" y="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0B5B1-AF33-4664-ADBA-1C09C00562DA}" type="datetimeFigureOut">
              <a:rPr lang="en-US" smtClean="0"/>
              <a:pPr/>
              <a:t>6/24/2013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5602-E198-4C32-B22F-B91C460A6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114800"/>
            <a:ext cx="12435840" cy="1447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15000"/>
            <a:ext cx="10241280" cy="17261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701" y="4733044"/>
            <a:ext cx="12435840" cy="2472973"/>
          </a:xfrm>
        </p:spPr>
        <p:txBody>
          <a:bodyPr anchor="t"/>
          <a:lstStyle>
            <a:lvl1pPr algn="l">
              <a:defRPr sz="4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6B5534C-81B1-484E-B735-C64E259F03A7}" type="datetime1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701" y="4733044"/>
            <a:ext cx="12435840" cy="2472973"/>
          </a:xfrm>
        </p:spPr>
        <p:txBody>
          <a:bodyPr anchor="t"/>
          <a:lstStyle>
            <a:lvl1pPr algn="l">
              <a:defRPr sz="4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6B5534C-81B1-484E-B735-C64E259F03A7}" type="datetime1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054608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6640" y="7696200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 b="1">
                <a:solidFill>
                  <a:schemeClr val="tx1"/>
                </a:solidFill>
              </a:defRPr>
            </a:lvl1pPr>
          </a:lstStyle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130622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sahi.leventlevi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mailto:karl.stahl@intertex.s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21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24" Type="http://schemas.openxmlformats.org/officeDocument/2006/relationships/image" Target="../media/image37.pn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23.png"/><Relationship Id="rId5" Type="http://schemas.openxmlformats.org/officeDocument/2006/relationships/image" Target="../media/image39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mailto:richard@influxis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ta@xirsys.com" TargetMode="External"/><Relationship Id="rId2" Type="http://schemas.openxmlformats.org/officeDocument/2006/relationships/hyperlink" Target="http://www.xirsy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hard@xirsys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ggerhard@sansay.com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ICE, Turn, Stun and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Session: D2-1</a:t>
            </a:r>
          </a:p>
          <a:p>
            <a:r>
              <a:rPr lang="en-US" dirty="0" err="1"/>
              <a:t>Tsahi</a:t>
            </a:r>
            <a:r>
              <a:rPr lang="en-US" dirty="0"/>
              <a:t> </a:t>
            </a:r>
            <a:r>
              <a:rPr lang="en-US" dirty="0" err="1"/>
              <a:t>Levent</a:t>
            </a:r>
            <a:r>
              <a:rPr lang="en-US" dirty="0"/>
              <a:t>-Levi</a:t>
            </a:r>
          </a:p>
          <a:p>
            <a:r>
              <a:rPr lang="en-US" dirty="0"/>
              <a:t>Director, Product Management</a:t>
            </a:r>
          </a:p>
          <a:p>
            <a:r>
              <a:rPr lang="en-US" dirty="0"/>
              <a:t>Amdocs</a:t>
            </a:r>
          </a:p>
          <a:p>
            <a:r>
              <a:rPr lang="en-US" dirty="0">
                <a:hlinkClick r:id="rId2"/>
              </a:rPr>
              <a:t>tsahi.leventlevi@gmail.com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event.pwizard.com/upload/account_99/image/Amdocs_Pl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414485" cy="17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Relay Trade Offs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298" y="1451242"/>
            <a:ext cx="12954984" cy="609506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 application needs to understand the API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Build API to be app friendly with JSEP or ROAP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Media relay adds bandwidth at the relay site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Adds cost to network build out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esp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with video)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Most networks today expect this B/W usage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B/W costs low at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colo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sites, not true on local loop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Off net calls to SIP will generally require media relay</a:t>
            </a:r>
          </a:p>
          <a:p>
            <a:pPr>
              <a:spcAft>
                <a:spcPts val="857"/>
              </a:spcAft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What feature set does your application require?</a:t>
            </a:r>
          </a:p>
          <a:p>
            <a:pPr>
              <a:spcAft>
                <a:spcPts val="857"/>
              </a:spcAft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What price enhanced security and ensured connectivity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1" y="4495800"/>
            <a:ext cx="12435840" cy="2710217"/>
          </a:xfrm>
        </p:spPr>
        <p:txBody>
          <a:bodyPr>
            <a:noAutofit/>
          </a:bodyPr>
          <a:lstStyle/>
          <a:p>
            <a:r>
              <a:rPr lang="en-US" sz="3600" dirty="0"/>
              <a:t>Karl Stahl</a:t>
            </a:r>
            <a:br>
              <a:rPr lang="en-US" sz="3600" dirty="0"/>
            </a:br>
            <a:r>
              <a:rPr lang="en-US" sz="3600" dirty="0" smtClean="0"/>
              <a:t>CEO/CTO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Ingate Systems</a:t>
            </a:r>
            <a:br>
              <a:rPr lang="en-US" sz="3600" dirty="0" smtClean="0"/>
            </a:br>
            <a:r>
              <a:rPr lang="en-US" sz="3600" dirty="0" smtClean="0"/>
              <a:t>info@ingate.com 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karl.stahl@intertex.se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781800" y="1905000"/>
            <a:ext cx="70866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Ingate’s SBCs do more than </a:t>
            </a:r>
            <a:r>
              <a:rPr lang="en-US" dirty="0" err="1" smtClean="0">
                <a:solidFill>
                  <a:schemeClr val="tx1"/>
                </a:solidFill>
              </a:rPr>
              <a:t>POTSoIP</a:t>
            </a:r>
            <a:r>
              <a:rPr lang="en-US" dirty="0" smtClean="0">
                <a:solidFill>
                  <a:schemeClr val="tx1"/>
                </a:solidFill>
              </a:rPr>
              <a:t> SIP. They were developed for standard compliant end-to-end multimedia SIP connectivity everywhere.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WebRTC is just aligned – Ingate adds Q-TURN telepresence quality and the WebRTC &amp; SIP PBX Companion for the enterprise UC “social network”.</a:t>
            </a:r>
          </a:p>
        </p:txBody>
      </p:sp>
      <p:pic>
        <p:nvPicPr>
          <p:cNvPr id="4" name="Bildobjekt 3" descr="ingate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93284"/>
            <a:ext cx="4495800" cy="125471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43000" y="3048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Merged Intertex Data AB and Ingate Systems AB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6600" y="5257800"/>
            <a:ext cx="23161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Bildobjekt 12" descr="WebRTCSymbolQTUR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0"/>
            <a:ext cx="1663452" cy="164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Means There is no WebRTC-SBC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752600"/>
            <a:ext cx="8229599" cy="567187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ICE was developed and standardized for SIP, but not used much for SIP…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WebRTC has no SBC-alternative, it is end-to-end (encrypted)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WebRTC Prescribes ICE, which uses STUN &amp; TURN, negotiated in SDP. 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Best: </a:t>
            </a:r>
            <a:r>
              <a:rPr lang="en-US" sz="3200" dirty="0" smtClean="0"/>
              <a:t>WebRTC is end-to-end and does not encourage application specific networks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Worst: </a:t>
            </a:r>
            <a:r>
              <a:rPr lang="en-US" sz="3200" dirty="0" smtClean="0"/>
              <a:t>The firewalls are unaware of what is being traversed – Or isn’t it?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4800600"/>
            <a:ext cx="4989253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2" name="Grupp 171"/>
          <p:cNvGrpSpPr/>
          <p:nvPr/>
        </p:nvGrpSpPr>
        <p:grpSpPr>
          <a:xfrm>
            <a:off x="9067800" y="1524000"/>
            <a:ext cx="4379808" cy="3296244"/>
            <a:chOff x="9067800" y="1524000"/>
            <a:chExt cx="4379808" cy="32962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7800" y="1524000"/>
              <a:ext cx="4379808" cy="329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upp 170"/>
            <p:cNvGrpSpPr/>
            <p:nvPr/>
          </p:nvGrpSpPr>
          <p:grpSpPr>
            <a:xfrm>
              <a:off x="10058400" y="1828800"/>
              <a:ext cx="3200400" cy="2209800"/>
              <a:chOff x="10058400" y="1828800"/>
              <a:chExt cx="3200400" cy="2209800"/>
            </a:xfrm>
          </p:grpSpPr>
          <p:cxnSp>
            <p:nvCxnSpPr>
              <p:cNvPr id="164" name="Rak 163"/>
              <p:cNvCxnSpPr/>
              <p:nvPr/>
            </p:nvCxnSpPr>
            <p:spPr>
              <a:xfrm flipV="1">
                <a:off x="10134600" y="2057400"/>
                <a:ext cx="2819400" cy="1905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Rak 164"/>
              <p:cNvCxnSpPr/>
              <p:nvPr/>
            </p:nvCxnSpPr>
            <p:spPr>
              <a:xfrm>
                <a:off x="10058400" y="1828800"/>
                <a:ext cx="3200400" cy="2209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is Complex - But it Will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752601"/>
            <a:ext cx="8229599" cy="579498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ICE is complex, but yes, I believe it will work because there are only a handful of browsers. Implementations simply have to be compliant and compatible!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Concerns?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Local TURN servers required – Or delays?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Slow – Trickle ICE?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Bigger and bigger SDP – Watch out!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Does not penetrate restrictive enterprise firewalls. Tunneling over open TCP ports is no quality option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Security is otherwise OK. </a:t>
            </a:r>
            <a:r>
              <a:rPr lang="en-US" sz="2400" b="1" dirty="0" smtClean="0">
                <a:solidFill>
                  <a:srgbClr val="C00000"/>
                </a:solidFill>
              </a:rPr>
              <a:t>There is Excellent Privacy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Quality through </a:t>
            </a:r>
            <a:r>
              <a:rPr lang="en-US" sz="2400" smtClean="0"/>
              <a:t>firewalls unaware </a:t>
            </a:r>
            <a:r>
              <a:rPr lang="en-US" sz="2400" dirty="0" smtClean="0"/>
              <a:t>of the traffic type?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3048000"/>
            <a:ext cx="4989253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ruta 9"/>
          <p:cNvSpPr txBox="1"/>
          <p:nvPr/>
        </p:nvSpPr>
        <p:spPr>
          <a:xfrm>
            <a:off x="8763000" y="5791200"/>
            <a:ext cx="54864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UDP is required for real-time. Open TCP ports 80 (http) or 443 (https) are no good.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9144000" y="6858000"/>
            <a:ext cx="5029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Quality?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POTS to Telepresence – A Gigantic Step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752601"/>
            <a:ext cx="8991599" cy="590270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WebRTC has the potential of telepresence quality: Opus HiFi sound and VP8 / H.264 HD video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Layer 4 QoS: UDP over TCP is not sufficient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It is NOT “Just About Bandwidth”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Data crowded networks 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Surf, email, file transfer fill the pipes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Carriers concerned – do advanced networks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But out comes </a:t>
            </a:r>
            <a:r>
              <a:rPr lang="en-US" sz="3200" dirty="0" smtClean="0">
                <a:solidFill>
                  <a:srgbClr val="339966"/>
                </a:solidFill>
              </a:rPr>
              <a:t>RJ11 = POTS Quality…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Still, Internet has the largest bandwidth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We just need to Prioritize - Level 3 QoS</a:t>
            </a:r>
            <a:endParaRPr lang="en-US" sz="2400" b="1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9067800" y="2642064"/>
            <a:ext cx="5029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Pre- AM Radio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3,5 kHz   to   20 kHz audio and 3,5 Mbps video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7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981200"/>
            <a:ext cx="1030587" cy="675904"/>
          </a:xfrm>
          <a:prstGeom prst="rect">
            <a:avLst/>
          </a:prstGeom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676400"/>
            <a:ext cx="2971800" cy="1206822"/>
          </a:xfrm>
          <a:prstGeom prst="rect">
            <a:avLst/>
          </a:prstGeom>
        </p:spPr>
      </p:pic>
      <p:sp>
        <p:nvSpPr>
          <p:cNvPr id="9" name="Right Arrow 18"/>
          <p:cNvSpPr>
            <a:spLocks noChangeArrowheads="1"/>
          </p:cNvSpPr>
          <p:nvPr/>
        </p:nvSpPr>
        <p:spPr bwMode="auto">
          <a:xfrm>
            <a:off x="10363200" y="2209800"/>
            <a:ext cx="582612" cy="381000"/>
          </a:xfrm>
          <a:prstGeom prst="rightArrow">
            <a:avLst>
              <a:gd name="adj1" fmla="val 50000"/>
              <a:gd name="adj2" fmla="val 49984"/>
            </a:avLst>
          </a:prstGeom>
          <a:solidFill>
            <a:srgbClr val="C1033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 dirty="0">
              <a:solidFill>
                <a:srgbClr val="B30F4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2600" y="3810000"/>
            <a:ext cx="4270116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upp 15"/>
          <p:cNvGrpSpPr/>
          <p:nvPr/>
        </p:nvGrpSpPr>
        <p:grpSpPr>
          <a:xfrm>
            <a:off x="12115800" y="5029200"/>
            <a:ext cx="2186798" cy="1134346"/>
            <a:chOff x="12115800" y="5029200"/>
            <a:chExt cx="2186798" cy="1134346"/>
          </a:xfrm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2115808" y="5621312"/>
              <a:ext cx="1143010" cy="322287"/>
            </a:xfrm>
            <a:custGeom>
              <a:avLst/>
              <a:gdLst>
                <a:gd name="T0" fmla="*/ 2147483647 w 459"/>
                <a:gd name="T1" fmla="*/ 0 h 921"/>
                <a:gd name="T2" fmla="*/ 2147483647 w 459"/>
                <a:gd name="T3" fmla="*/ 2147483647 h 921"/>
                <a:gd name="T4" fmla="*/ 2147483647 w 459"/>
                <a:gd name="T5" fmla="*/ 2147483647 h 921"/>
                <a:gd name="T6" fmla="*/ 2147483647 w 459"/>
                <a:gd name="T7" fmla="*/ 2147483647 h 921"/>
                <a:gd name="T8" fmla="*/ 2147483647 w 459"/>
                <a:gd name="T9" fmla="*/ 2147483647 h 9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"/>
                <a:gd name="T16" fmla="*/ 0 h 921"/>
                <a:gd name="T17" fmla="*/ 459 w 459"/>
                <a:gd name="T18" fmla="*/ 921 h 921"/>
                <a:gd name="connsiteX0" fmla="*/ 10000 w 10000"/>
                <a:gd name="connsiteY0" fmla="*/ 0 h 10000"/>
                <a:gd name="connsiteX1" fmla="*/ 8693 w 10000"/>
                <a:gd name="connsiteY1" fmla="*/ 2486 h 10000"/>
                <a:gd name="connsiteX2" fmla="*/ 436 w 10000"/>
                <a:gd name="connsiteY2" fmla="*/ 5993 h 10000"/>
                <a:gd name="connsiteX3" fmla="*/ 109 w 10000"/>
                <a:gd name="connsiteY3" fmla="*/ 10000 h 10000"/>
                <a:gd name="connsiteX0" fmla="*/ 9891 w 9891"/>
                <a:gd name="connsiteY0" fmla="*/ 0 h 10000"/>
                <a:gd name="connsiteX1" fmla="*/ 8584 w 9891"/>
                <a:gd name="connsiteY1" fmla="*/ 2486 h 10000"/>
                <a:gd name="connsiteX2" fmla="*/ 0 w 9891"/>
                <a:gd name="connsiteY2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21057"/>
                <a:gd name="connsiteY0" fmla="*/ 0 h 11411"/>
                <a:gd name="connsiteX1" fmla="*/ 21035 w 21057"/>
                <a:gd name="connsiteY1" fmla="*/ 8208 h 11411"/>
                <a:gd name="connsiteX2" fmla="*/ 0 w 21057"/>
                <a:gd name="connsiteY2" fmla="*/ 10000 h 11411"/>
                <a:gd name="connsiteX0" fmla="*/ 26123 w 26123"/>
                <a:gd name="connsiteY0" fmla="*/ 43 h 4744"/>
                <a:gd name="connsiteX1" fmla="*/ 21035 w 26123"/>
                <a:gd name="connsiteY1" fmla="*/ 1541 h 4744"/>
                <a:gd name="connsiteX2" fmla="*/ 0 w 26123"/>
                <a:gd name="connsiteY2" fmla="*/ 3333 h 4744"/>
                <a:gd name="connsiteX0" fmla="*/ 10000 w 10000"/>
                <a:gd name="connsiteY0" fmla="*/ 2701 h 9636"/>
                <a:gd name="connsiteX1" fmla="*/ 5573 w 10000"/>
                <a:gd name="connsiteY1" fmla="*/ 90 h 9636"/>
                <a:gd name="connsiteX2" fmla="*/ 0 w 10000"/>
                <a:gd name="connsiteY2" fmla="*/ 9636 h 9636"/>
                <a:gd name="connsiteX0" fmla="*/ 7167 w 7167"/>
                <a:gd name="connsiteY0" fmla="*/ 5224 h 9521"/>
                <a:gd name="connsiteX1" fmla="*/ 2740 w 7167"/>
                <a:gd name="connsiteY1" fmla="*/ 2514 h 9521"/>
                <a:gd name="connsiteX2" fmla="*/ 0 w 7167"/>
                <a:gd name="connsiteY2" fmla="*/ 7291 h 9521"/>
                <a:gd name="connsiteX0" fmla="*/ 10000 w 10000"/>
                <a:gd name="connsiteY0" fmla="*/ 2944 h 7457"/>
                <a:gd name="connsiteX1" fmla="*/ 3823 w 10000"/>
                <a:gd name="connsiteY1" fmla="*/ 97 h 7457"/>
                <a:gd name="connsiteX2" fmla="*/ 0 w 10000"/>
                <a:gd name="connsiteY2" fmla="*/ 5115 h 7457"/>
                <a:gd name="connsiteX0" fmla="*/ 10000 w 10000"/>
                <a:gd name="connsiteY0" fmla="*/ 3948 h 6859"/>
                <a:gd name="connsiteX1" fmla="*/ 3823 w 10000"/>
                <a:gd name="connsiteY1" fmla="*/ 130 h 6859"/>
                <a:gd name="connsiteX2" fmla="*/ 0 w 10000"/>
                <a:gd name="connsiteY2" fmla="*/ 6859 h 6859"/>
                <a:gd name="connsiteX0" fmla="*/ 10424 w 10424"/>
                <a:gd name="connsiteY0" fmla="*/ 5756 h 12634"/>
                <a:gd name="connsiteX1" fmla="*/ 4247 w 10424"/>
                <a:gd name="connsiteY1" fmla="*/ 190 h 12634"/>
                <a:gd name="connsiteX2" fmla="*/ 0 w 10424"/>
                <a:gd name="connsiteY2" fmla="*/ 12634 h 12634"/>
                <a:gd name="connsiteX0" fmla="*/ 10424 w 10424"/>
                <a:gd name="connsiteY0" fmla="*/ 5756 h 14579"/>
                <a:gd name="connsiteX1" fmla="*/ 4247 w 10424"/>
                <a:gd name="connsiteY1" fmla="*/ 190 h 14579"/>
                <a:gd name="connsiteX2" fmla="*/ 0 w 10424"/>
                <a:gd name="connsiteY2" fmla="*/ 12634 h 14579"/>
                <a:gd name="connsiteX0" fmla="*/ 10424 w 10424"/>
                <a:gd name="connsiteY0" fmla="*/ 5756 h 12634"/>
                <a:gd name="connsiteX1" fmla="*/ 4247 w 10424"/>
                <a:gd name="connsiteY1" fmla="*/ 190 h 12634"/>
                <a:gd name="connsiteX2" fmla="*/ 0 w 10424"/>
                <a:gd name="connsiteY2" fmla="*/ 12634 h 12634"/>
                <a:gd name="connsiteX0" fmla="*/ 10353 w 10353"/>
                <a:gd name="connsiteY0" fmla="*/ 5463 h 12634"/>
                <a:gd name="connsiteX1" fmla="*/ 4247 w 10353"/>
                <a:gd name="connsiteY1" fmla="*/ 190 h 12634"/>
                <a:gd name="connsiteX2" fmla="*/ 0 w 10353"/>
                <a:gd name="connsiteY2" fmla="*/ 12634 h 12634"/>
                <a:gd name="connsiteX0" fmla="*/ 4247 w 4247"/>
                <a:gd name="connsiteY0" fmla="*/ 0 h 12444"/>
                <a:gd name="connsiteX1" fmla="*/ 0 w 4247"/>
                <a:gd name="connsiteY1" fmla="*/ 12444 h 12444"/>
                <a:gd name="connsiteX0" fmla="*/ 10000 w 23700"/>
                <a:gd name="connsiteY0" fmla="*/ 39 h 10039"/>
                <a:gd name="connsiteX1" fmla="*/ 23631 w 23700"/>
                <a:gd name="connsiteY1" fmla="*/ 4746 h 10039"/>
                <a:gd name="connsiteX2" fmla="*/ 0 w 23700"/>
                <a:gd name="connsiteY2" fmla="*/ 10039 h 10039"/>
                <a:gd name="connsiteX0" fmla="*/ 10000 w 10000"/>
                <a:gd name="connsiteY0" fmla="*/ 39 h 10039"/>
                <a:gd name="connsiteX1" fmla="*/ 7841 w 10000"/>
                <a:gd name="connsiteY1" fmla="*/ 4041 h 10039"/>
                <a:gd name="connsiteX2" fmla="*/ 0 w 10000"/>
                <a:gd name="connsiteY2" fmla="*/ 10039 h 10039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22964 w 22964"/>
                <a:gd name="connsiteY0" fmla="*/ 0 h 2710"/>
                <a:gd name="connsiteX1" fmla="*/ 0 w 22964"/>
                <a:gd name="connsiteY1" fmla="*/ 2710 h 2710"/>
                <a:gd name="connsiteX0" fmla="*/ 10000 w 10242"/>
                <a:gd name="connsiteY0" fmla="*/ 0 h 10000"/>
                <a:gd name="connsiteX1" fmla="*/ 10218 w 10242"/>
                <a:gd name="connsiteY1" fmla="*/ 16 h 10000"/>
                <a:gd name="connsiteX2" fmla="*/ 0 w 10242"/>
                <a:gd name="connsiteY2" fmla="*/ 10000 h 10000"/>
                <a:gd name="connsiteX0" fmla="*/ 10000 w 10242"/>
                <a:gd name="connsiteY0" fmla="*/ 37227 h 47227"/>
                <a:gd name="connsiteX1" fmla="*/ 10218 w 10242"/>
                <a:gd name="connsiteY1" fmla="*/ 37243 h 47227"/>
                <a:gd name="connsiteX2" fmla="*/ 3849 w 10242"/>
                <a:gd name="connsiteY2" fmla="*/ 1664 h 47227"/>
                <a:gd name="connsiteX3" fmla="*/ 0 w 10242"/>
                <a:gd name="connsiteY3" fmla="*/ 47227 h 47227"/>
                <a:gd name="connsiteX0" fmla="*/ 10000 w 10242"/>
                <a:gd name="connsiteY0" fmla="*/ 37227 h 47227"/>
                <a:gd name="connsiteX1" fmla="*/ 10218 w 10242"/>
                <a:gd name="connsiteY1" fmla="*/ 37243 h 47227"/>
                <a:gd name="connsiteX2" fmla="*/ 3849 w 10242"/>
                <a:gd name="connsiteY2" fmla="*/ 1664 h 47227"/>
                <a:gd name="connsiteX3" fmla="*/ 0 w 10242"/>
                <a:gd name="connsiteY3" fmla="*/ 47227 h 47227"/>
                <a:gd name="connsiteX0" fmla="*/ 10000 w 10242"/>
                <a:gd name="connsiteY0" fmla="*/ 37227 h 47227"/>
                <a:gd name="connsiteX1" fmla="*/ 10218 w 10242"/>
                <a:gd name="connsiteY1" fmla="*/ 37243 h 47227"/>
                <a:gd name="connsiteX2" fmla="*/ 3849 w 10242"/>
                <a:gd name="connsiteY2" fmla="*/ 1664 h 47227"/>
                <a:gd name="connsiteX3" fmla="*/ 0 w 10242"/>
                <a:gd name="connsiteY3" fmla="*/ 47227 h 47227"/>
                <a:gd name="connsiteX0" fmla="*/ 10000 w 10242"/>
                <a:gd name="connsiteY0" fmla="*/ 29417 h 39417"/>
                <a:gd name="connsiteX1" fmla="*/ 10218 w 10242"/>
                <a:gd name="connsiteY1" fmla="*/ 29433 h 39417"/>
                <a:gd name="connsiteX2" fmla="*/ 3125 w 10242"/>
                <a:gd name="connsiteY2" fmla="*/ 1664 h 39417"/>
                <a:gd name="connsiteX3" fmla="*/ 0 w 10242"/>
                <a:gd name="connsiteY3" fmla="*/ 39417 h 39417"/>
                <a:gd name="connsiteX0" fmla="*/ 10000 w 10242"/>
                <a:gd name="connsiteY0" fmla="*/ 34045 h 44045"/>
                <a:gd name="connsiteX1" fmla="*/ 10218 w 10242"/>
                <a:gd name="connsiteY1" fmla="*/ 34061 h 44045"/>
                <a:gd name="connsiteX2" fmla="*/ 6310 w 10242"/>
                <a:gd name="connsiteY2" fmla="*/ 6292 h 44045"/>
                <a:gd name="connsiteX3" fmla="*/ 3125 w 10242"/>
                <a:gd name="connsiteY3" fmla="*/ 6292 h 44045"/>
                <a:gd name="connsiteX4" fmla="*/ 0 w 10242"/>
                <a:gd name="connsiteY4" fmla="*/ 44045 h 44045"/>
                <a:gd name="connsiteX0" fmla="*/ 10000 w 10242"/>
                <a:gd name="connsiteY0" fmla="*/ 34045 h 44045"/>
                <a:gd name="connsiteX1" fmla="*/ 10218 w 10242"/>
                <a:gd name="connsiteY1" fmla="*/ 34061 h 44045"/>
                <a:gd name="connsiteX2" fmla="*/ 6310 w 10242"/>
                <a:gd name="connsiteY2" fmla="*/ 6292 h 44045"/>
                <a:gd name="connsiteX3" fmla="*/ 3125 w 10242"/>
                <a:gd name="connsiteY3" fmla="*/ 6292 h 44045"/>
                <a:gd name="connsiteX4" fmla="*/ 0 w 10242"/>
                <a:gd name="connsiteY4" fmla="*/ 44045 h 44045"/>
                <a:gd name="connsiteX0" fmla="*/ 10000 w 10242"/>
                <a:gd name="connsiteY0" fmla="*/ 31947 h 41947"/>
                <a:gd name="connsiteX1" fmla="*/ 10218 w 10242"/>
                <a:gd name="connsiteY1" fmla="*/ 31963 h 41947"/>
                <a:gd name="connsiteX2" fmla="*/ 6310 w 10242"/>
                <a:gd name="connsiteY2" fmla="*/ 4194 h 41947"/>
                <a:gd name="connsiteX3" fmla="*/ 3632 w 10242"/>
                <a:gd name="connsiteY3" fmla="*/ 6797 h 41947"/>
                <a:gd name="connsiteX4" fmla="*/ 0 w 10242"/>
                <a:gd name="connsiteY4" fmla="*/ 41947 h 41947"/>
                <a:gd name="connsiteX0" fmla="*/ 9263 w 9505"/>
                <a:gd name="connsiteY0" fmla="*/ 33683 h 57129"/>
                <a:gd name="connsiteX1" fmla="*/ 9481 w 9505"/>
                <a:gd name="connsiteY1" fmla="*/ 33699 h 57129"/>
                <a:gd name="connsiteX2" fmla="*/ 5573 w 9505"/>
                <a:gd name="connsiteY2" fmla="*/ 5930 h 57129"/>
                <a:gd name="connsiteX3" fmla="*/ 2895 w 9505"/>
                <a:gd name="connsiteY3" fmla="*/ 8533 h 57129"/>
                <a:gd name="connsiteX4" fmla="*/ 0 w 9505"/>
                <a:gd name="connsiteY4" fmla="*/ 57129 h 57129"/>
                <a:gd name="connsiteX0" fmla="*/ 9745 w 10000"/>
                <a:gd name="connsiteY0" fmla="*/ 5896 h 10000"/>
                <a:gd name="connsiteX1" fmla="*/ 9975 w 10000"/>
                <a:gd name="connsiteY1" fmla="*/ 5899 h 10000"/>
                <a:gd name="connsiteX2" fmla="*/ 5863 w 10000"/>
                <a:gd name="connsiteY2" fmla="*/ 1038 h 10000"/>
                <a:gd name="connsiteX3" fmla="*/ 3046 w 10000"/>
                <a:gd name="connsiteY3" fmla="*/ 1494 h 10000"/>
                <a:gd name="connsiteX4" fmla="*/ 0 w 10000"/>
                <a:gd name="connsiteY4" fmla="*/ 10000 h 10000"/>
                <a:gd name="connsiteX0" fmla="*/ 9745 w 10000"/>
                <a:gd name="connsiteY0" fmla="*/ 5187 h 9291"/>
                <a:gd name="connsiteX1" fmla="*/ 9975 w 10000"/>
                <a:gd name="connsiteY1" fmla="*/ 5190 h 9291"/>
                <a:gd name="connsiteX2" fmla="*/ 5863 w 10000"/>
                <a:gd name="connsiteY2" fmla="*/ 329 h 9291"/>
                <a:gd name="connsiteX3" fmla="*/ 2687 w 10000"/>
                <a:gd name="connsiteY3" fmla="*/ 3215 h 9291"/>
                <a:gd name="connsiteX4" fmla="*/ 0 w 10000"/>
                <a:gd name="connsiteY4" fmla="*/ 9291 h 9291"/>
                <a:gd name="connsiteX0" fmla="*/ 9745 w 10000"/>
                <a:gd name="connsiteY0" fmla="*/ 3785 h 8202"/>
                <a:gd name="connsiteX1" fmla="*/ 9975 w 10000"/>
                <a:gd name="connsiteY1" fmla="*/ 3788 h 8202"/>
                <a:gd name="connsiteX2" fmla="*/ 6046 w 10000"/>
                <a:gd name="connsiteY2" fmla="*/ 354 h 8202"/>
                <a:gd name="connsiteX3" fmla="*/ 2687 w 10000"/>
                <a:gd name="connsiteY3" fmla="*/ 1662 h 8202"/>
                <a:gd name="connsiteX4" fmla="*/ 0 w 10000"/>
                <a:gd name="connsiteY4" fmla="*/ 8202 h 8202"/>
                <a:gd name="connsiteX0" fmla="*/ 9745 w 10000"/>
                <a:gd name="connsiteY0" fmla="*/ 4283 h 9668"/>
                <a:gd name="connsiteX1" fmla="*/ 9975 w 10000"/>
                <a:gd name="connsiteY1" fmla="*/ 4286 h 9668"/>
                <a:gd name="connsiteX2" fmla="*/ 6046 w 10000"/>
                <a:gd name="connsiteY2" fmla="*/ 100 h 9668"/>
                <a:gd name="connsiteX3" fmla="*/ 2687 w 10000"/>
                <a:gd name="connsiteY3" fmla="*/ 4884 h 9668"/>
                <a:gd name="connsiteX4" fmla="*/ 0 w 10000"/>
                <a:gd name="connsiteY4" fmla="*/ 9668 h 9668"/>
                <a:gd name="connsiteX0" fmla="*/ 9745 w 10000"/>
                <a:gd name="connsiteY0" fmla="*/ 4980 h 10550"/>
                <a:gd name="connsiteX1" fmla="*/ 9975 w 10000"/>
                <a:gd name="connsiteY1" fmla="*/ 4983 h 10550"/>
                <a:gd name="connsiteX2" fmla="*/ 6046 w 10000"/>
                <a:gd name="connsiteY2" fmla="*/ 653 h 10550"/>
                <a:gd name="connsiteX3" fmla="*/ 3359 w 10000"/>
                <a:gd name="connsiteY3" fmla="*/ 8901 h 10550"/>
                <a:gd name="connsiteX4" fmla="*/ 0 w 10000"/>
                <a:gd name="connsiteY4" fmla="*/ 10550 h 10550"/>
                <a:gd name="connsiteX0" fmla="*/ 9073 w 9328"/>
                <a:gd name="connsiteY0" fmla="*/ 4980 h 10550"/>
                <a:gd name="connsiteX1" fmla="*/ 9303 w 9328"/>
                <a:gd name="connsiteY1" fmla="*/ 4983 h 10550"/>
                <a:gd name="connsiteX2" fmla="*/ 5374 w 9328"/>
                <a:gd name="connsiteY2" fmla="*/ 653 h 10550"/>
                <a:gd name="connsiteX3" fmla="*/ 2687 w 9328"/>
                <a:gd name="connsiteY3" fmla="*/ 8901 h 10550"/>
                <a:gd name="connsiteX4" fmla="*/ 0 w 9328"/>
                <a:gd name="connsiteY4" fmla="*/ 10550 h 10550"/>
                <a:gd name="connsiteX0" fmla="*/ 9727 w 10000"/>
                <a:gd name="connsiteY0" fmla="*/ 4459 h 9739"/>
                <a:gd name="connsiteX1" fmla="*/ 9973 w 10000"/>
                <a:gd name="connsiteY1" fmla="*/ 4462 h 9739"/>
                <a:gd name="connsiteX2" fmla="*/ 5761 w 10000"/>
                <a:gd name="connsiteY2" fmla="*/ 358 h 9739"/>
                <a:gd name="connsiteX3" fmla="*/ 2880 w 10000"/>
                <a:gd name="connsiteY3" fmla="*/ 6612 h 9739"/>
                <a:gd name="connsiteX4" fmla="*/ 0 w 10000"/>
                <a:gd name="connsiteY4" fmla="*/ 9739 h 9739"/>
                <a:gd name="connsiteX0" fmla="*/ 9727 w 10000"/>
                <a:gd name="connsiteY0" fmla="*/ 4578 h 10000"/>
                <a:gd name="connsiteX1" fmla="*/ 9973 w 10000"/>
                <a:gd name="connsiteY1" fmla="*/ 4582 h 10000"/>
                <a:gd name="connsiteX2" fmla="*/ 5761 w 10000"/>
                <a:gd name="connsiteY2" fmla="*/ 368 h 10000"/>
                <a:gd name="connsiteX3" fmla="*/ 2880 w 10000"/>
                <a:gd name="connsiteY3" fmla="*/ 6789 h 10000"/>
                <a:gd name="connsiteX4" fmla="*/ 0 w 10000"/>
                <a:gd name="connsiteY4" fmla="*/ 10000 h 10000"/>
                <a:gd name="connsiteX0" fmla="*/ 9727 w 10000"/>
                <a:gd name="connsiteY0" fmla="*/ 2973 h 8395"/>
                <a:gd name="connsiteX1" fmla="*/ 9973 w 10000"/>
                <a:gd name="connsiteY1" fmla="*/ 2977 h 8395"/>
                <a:gd name="connsiteX2" fmla="*/ 5761 w 10000"/>
                <a:gd name="connsiteY2" fmla="*/ 368 h 8395"/>
                <a:gd name="connsiteX3" fmla="*/ 2880 w 10000"/>
                <a:gd name="connsiteY3" fmla="*/ 5184 h 8395"/>
                <a:gd name="connsiteX4" fmla="*/ 0 w 10000"/>
                <a:gd name="connsiteY4" fmla="*/ 8395 h 8395"/>
                <a:gd name="connsiteX0" fmla="*/ 9727 w 10108"/>
                <a:gd name="connsiteY0" fmla="*/ 3422 h 9881"/>
                <a:gd name="connsiteX1" fmla="*/ 10081 w 10108"/>
                <a:gd name="connsiteY1" fmla="*/ 4144 h 9881"/>
                <a:gd name="connsiteX2" fmla="*/ 5761 w 10108"/>
                <a:gd name="connsiteY2" fmla="*/ 319 h 9881"/>
                <a:gd name="connsiteX3" fmla="*/ 2880 w 10108"/>
                <a:gd name="connsiteY3" fmla="*/ 6056 h 9881"/>
                <a:gd name="connsiteX4" fmla="*/ 0 w 10108"/>
                <a:gd name="connsiteY4" fmla="*/ 9881 h 9881"/>
                <a:gd name="connsiteX0" fmla="*/ 9623 w 10000"/>
                <a:gd name="connsiteY0" fmla="*/ 3463 h 10000"/>
                <a:gd name="connsiteX1" fmla="*/ 9973 w 10000"/>
                <a:gd name="connsiteY1" fmla="*/ 4194 h 10000"/>
                <a:gd name="connsiteX2" fmla="*/ 5699 w 10000"/>
                <a:gd name="connsiteY2" fmla="*/ 323 h 10000"/>
                <a:gd name="connsiteX3" fmla="*/ 2849 w 10000"/>
                <a:gd name="connsiteY3" fmla="*/ 6129 h 10000"/>
                <a:gd name="connsiteX4" fmla="*/ 0 w 10000"/>
                <a:gd name="connsiteY4" fmla="*/ 10000 h 10000"/>
                <a:gd name="connsiteX0" fmla="*/ 9623 w 10000"/>
                <a:gd name="connsiteY0" fmla="*/ 3463 h 10000"/>
                <a:gd name="connsiteX1" fmla="*/ 9973 w 10000"/>
                <a:gd name="connsiteY1" fmla="*/ 4194 h 10000"/>
                <a:gd name="connsiteX2" fmla="*/ 5699 w 10000"/>
                <a:gd name="connsiteY2" fmla="*/ 323 h 10000"/>
                <a:gd name="connsiteX3" fmla="*/ 2849 w 10000"/>
                <a:gd name="connsiteY3" fmla="*/ 6129 h 10000"/>
                <a:gd name="connsiteX4" fmla="*/ 0 w 10000"/>
                <a:gd name="connsiteY4" fmla="*/ 10000 h 10000"/>
                <a:gd name="connsiteX0" fmla="*/ 9623 w 10000"/>
                <a:gd name="connsiteY0" fmla="*/ 3463 h 10000"/>
                <a:gd name="connsiteX1" fmla="*/ 9973 w 10000"/>
                <a:gd name="connsiteY1" fmla="*/ 4194 h 10000"/>
                <a:gd name="connsiteX2" fmla="*/ 5699 w 10000"/>
                <a:gd name="connsiteY2" fmla="*/ 323 h 10000"/>
                <a:gd name="connsiteX3" fmla="*/ 2850 w 10000"/>
                <a:gd name="connsiteY3" fmla="*/ 6130 h 10000"/>
                <a:gd name="connsiteX4" fmla="*/ 0 w 10000"/>
                <a:gd name="connsiteY4" fmla="*/ 10000 h 10000"/>
                <a:gd name="connsiteX0" fmla="*/ 9623 w 10000"/>
                <a:gd name="connsiteY0" fmla="*/ 3381 h 9918"/>
                <a:gd name="connsiteX1" fmla="*/ 9973 w 10000"/>
                <a:gd name="connsiteY1" fmla="*/ 4112 h 9918"/>
                <a:gd name="connsiteX2" fmla="*/ 5699 w 10000"/>
                <a:gd name="connsiteY2" fmla="*/ 241 h 9918"/>
                <a:gd name="connsiteX3" fmla="*/ 2850 w 10000"/>
                <a:gd name="connsiteY3" fmla="*/ 4112 h 9918"/>
                <a:gd name="connsiteX4" fmla="*/ 0 w 10000"/>
                <a:gd name="connsiteY4" fmla="*/ 9918 h 9918"/>
                <a:gd name="connsiteX0" fmla="*/ 9623 w 10000"/>
                <a:gd name="connsiteY0" fmla="*/ 3409 h 10000"/>
                <a:gd name="connsiteX1" fmla="*/ 9973 w 10000"/>
                <a:gd name="connsiteY1" fmla="*/ 4146 h 10000"/>
                <a:gd name="connsiteX2" fmla="*/ 5699 w 10000"/>
                <a:gd name="connsiteY2" fmla="*/ 243 h 10000"/>
                <a:gd name="connsiteX3" fmla="*/ 2850 w 10000"/>
                <a:gd name="connsiteY3" fmla="*/ 4146 h 10000"/>
                <a:gd name="connsiteX4" fmla="*/ 0 w 10000"/>
                <a:gd name="connsiteY4" fmla="*/ 10000 h 10000"/>
                <a:gd name="connsiteX0" fmla="*/ 9623 w 10000"/>
                <a:gd name="connsiteY0" fmla="*/ 3409 h 10000"/>
                <a:gd name="connsiteX1" fmla="*/ 9973 w 10000"/>
                <a:gd name="connsiteY1" fmla="*/ 4146 h 10000"/>
                <a:gd name="connsiteX2" fmla="*/ 5699 w 10000"/>
                <a:gd name="connsiteY2" fmla="*/ 243 h 10000"/>
                <a:gd name="connsiteX3" fmla="*/ 2850 w 10000"/>
                <a:gd name="connsiteY3" fmla="*/ 4146 h 10000"/>
                <a:gd name="connsiteX4" fmla="*/ 0 w 10000"/>
                <a:gd name="connsiteY4" fmla="*/ 10000 h 10000"/>
                <a:gd name="connsiteX0" fmla="*/ 9623 w 10000"/>
                <a:gd name="connsiteY0" fmla="*/ 3166 h 9757"/>
                <a:gd name="connsiteX1" fmla="*/ 9973 w 10000"/>
                <a:gd name="connsiteY1" fmla="*/ 3903 h 9757"/>
                <a:gd name="connsiteX2" fmla="*/ 5699 w 10000"/>
                <a:gd name="connsiteY2" fmla="*/ 0 h 9757"/>
                <a:gd name="connsiteX3" fmla="*/ 2850 w 10000"/>
                <a:gd name="connsiteY3" fmla="*/ 3903 h 9757"/>
                <a:gd name="connsiteX4" fmla="*/ 0 w 10000"/>
                <a:gd name="connsiteY4" fmla="*/ 9757 h 9757"/>
                <a:gd name="connsiteX0" fmla="*/ 9623 w 10000"/>
                <a:gd name="connsiteY0" fmla="*/ 1995 h 8750"/>
                <a:gd name="connsiteX1" fmla="*/ 9973 w 10000"/>
                <a:gd name="connsiteY1" fmla="*/ 2750 h 8750"/>
                <a:gd name="connsiteX2" fmla="*/ 5699 w 10000"/>
                <a:gd name="connsiteY2" fmla="*/ 751 h 8750"/>
                <a:gd name="connsiteX3" fmla="*/ 2850 w 10000"/>
                <a:gd name="connsiteY3" fmla="*/ 2750 h 8750"/>
                <a:gd name="connsiteX4" fmla="*/ 0 w 10000"/>
                <a:gd name="connsiteY4" fmla="*/ 8750 h 8750"/>
                <a:gd name="connsiteX0" fmla="*/ 9623 w 10000"/>
                <a:gd name="connsiteY0" fmla="*/ 2280 h 10000"/>
                <a:gd name="connsiteX1" fmla="*/ 9973 w 10000"/>
                <a:gd name="connsiteY1" fmla="*/ 3143 h 10000"/>
                <a:gd name="connsiteX2" fmla="*/ 5699 w 10000"/>
                <a:gd name="connsiteY2" fmla="*/ 858 h 10000"/>
                <a:gd name="connsiteX3" fmla="*/ 2850 w 10000"/>
                <a:gd name="connsiteY3" fmla="*/ 3143 h 10000"/>
                <a:gd name="connsiteX4" fmla="*/ 0 w 10000"/>
                <a:gd name="connsiteY4" fmla="*/ 10000 h 10000"/>
                <a:gd name="connsiteX0" fmla="*/ 9623 w 10000"/>
                <a:gd name="connsiteY0" fmla="*/ 1422 h 9142"/>
                <a:gd name="connsiteX1" fmla="*/ 9973 w 10000"/>
                <a:gd name="connsiteY1" fmla="*/ 2285 h 9142"/>
                <a:gd name="connsiteX2" fmla="*/ 5699 w 10000"/>
                <a:gd name="connsiteY2" fmla="*/ 0 h 9142"/>
                <a:gd name="connsiteX3" fmla="*/ 2850 w 10000"/>
                <a:gd name="connsiteY3" fmla="*/ 4571 h 9142"/>
                <a:gd name="connsiteX4" fmla="*/ 0 w 10000"/>
                <a:gd name="connsiteY4" fmla="*/ 9142 h 9142"/>
                <a:gd name="connsiteX0" fmla="*/ 9623 w 9623"/>
                <a:gd name="connsiteY0" fmla="*/ 2129 h 10574"/>
                <a:gd name="connsiteX1" fmla="*/ 5699 w 9623"/>
                <a:gd name="connsiteY1" fmla="*/ 574 h 10574"/>
                <a:gd name="connsiteX2" fmla="*/ 2850 w 9623"/>
                <a:gd name="connsiteY2" fmla="*/ 5574 h 10574"/>
                <a:gd name="connsiteX3" fmla="*/ 0 w 9623"/>
                <a:gd name="connsiteY3" fmla="*/ 10574 h 10574"/>
                <a:gd name="connsiteX0" fmla="*/ 11105 w 11105"/>
                <a:gd name="connsiteY0" fmla="*/ 2907 h 10000"/>
                <a:gd name="connsiteX1" fmla="*/ 5922 w 11105"/>
                <a:gd name="connsiteY1" fmla="*/ 543 h 10000"/>
                <a:gd name="connsiteX2" fmla="*/ 2962 w 11105"/>
                <a:gd name="connsiteY2" fmla="*/ 5271 h 10000"/>
                <a:gd name="connsiteX3" fmla="*/ 0 w 11105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5" h="10000">
                  <a:moveTo>
                    <a:pt x="11105" y="2907"/>
                  </a:moveTo>
                  <a:cubicBezTo>
                    <a:pt x="10256" y="2601"/>
                    <a:pt x="7096" y="0"/>
                    <a:pt x="5922" y="543"/>
                  </a:cubicBezTo>
                  <a:cubicBezTo>
                    <a:pt x="4226" y="1429"/>
                    <a:pt x="3856" y="2020"/>
                    <a:pt x="2962" y="5271"/>
                  </a:cubicBezTo>
                  <a:cubicBezTo>
                    <a:pt x="2066" y="9408"/>
                    <a:pt x="1656" y="9529"/>
                    <a:pt x="0" y="10000"/>
                  </a:cubicBezTo>
                </a:path>
              </a:pathLst>
            </a:custGeom>
            <a:noFill/>
            <a:ln w="50800" cap="flat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12115800" y="53340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000" b="1" dirty="0" smtClean="0">
                  <a:solidFill>
                    <a:srgbClr val="339966"/>
                  </a:solidFill>
                </a:rPr>
                <a:t>RJ11</a:t>
              </a:r>
              <a:endParaRPr lang="en-US" sz="2000" dirty="0">
                <a:solidFill>
                  <a:srgbClr val="339966"/>
                </a:solidFill>
              </a:endParaRPr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00" y="5029200"/>
              <a:ext cx="1729598" cy="11343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Novel View on ICE – </a:t>
            </a:r>
            <a:r>
              <a:rPr lang="en-US" b="1" dirty="0" smtClean="0"/>
              <a:t>Q-TURN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752601"/>
            <a:ext cx="7619999" cy="567187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 smtClean="0"/>
              <a:t>Knock-knock; Give my media a Quality Pipe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Regard ICE as a request for real-time traffic through the Firewall. Interpret the STUN &amp; TURN signals in the Firewall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Have the STUN/TURN server functionality </a:t>
            </a:r>
            <a:r>
              <a:rPr lang="en-US" sz="3200" b="1" dirty="0" smtClean="0"/>
              <a:t>IN the Firewall </a:t>
            </a:r>
            <a:r>
              <a:rPr lang="en-US" sz="3200" dirty="0" smtClean="0"/>
              <a:t>and setup the media flows under control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Security is back in the right place - The firewall is in charge of what is traversing 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Enterprise firewall can still be restrictive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676400"/>
            <a:ext cx="60165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Grupp 47"/>
          <p:cNvGrpSpPr/>
          <p:nvPr/>
        </p:nvGrpSpPr>
        <p:grpSpPr>
          <a:xfrm>
            <a:off x="10058399" y="2514600"/>
            <a:ext cx="3405623" cy="2030607"/>
            <a:chOff x="3077181" y="1421159"/>
            <a:chExt cx="4718474" cy="2859604"/>
          </a:xfrm>
        </p:grpSpPr>
        <p:sp>
          <p:nvSpPr>
            <p:cNvPr id="49" name="Freeform 105"/>
            <p:cNvSpPr/>
            <p:nvPr/>
          </p:nvSpPr>
          <p:spPr>
            <a:xfrm>
              <a:off x="3077181" y="1421159"/>
              <a:ext cx="4718474" cy="1608107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0 w 4718474"/>
                <a:gd name="connsiteY0" fmla="*/ 0 h 1518771"/>
                <a:gd name="connsiteX1" fmla="*/ 2149911 w 4718474"/>
                <a:gd name="connsiteY1" fmla="*/ 1416163 h 1518771"/>
                <a:gd name="connsiteX2" fmla="*/ 4718474 w 4718474"/>
                <a:gd name="connsiteY2" fmla="*/ 1141087 h 151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8474" h="1518771">
                  <a:moveTo>
                    <a:pt x="0" y="0"/>
                  </a:moveTo>
                  <a:cubicBezTo>
                    <a:pt x="570287" y="459502"/>
                    <a:pt x="1228745" y="1266547"/>
                    <a:pt x="2149911" y="1416163"/>
                  </a:cubicBezTo>
                  <a:cubicBezTo>
                    <a:pt x="2784474" y="1518771"/>
                    <a:pt x="4365623" y="1346230"/>
                    <a:pt x="4718474" y="1141087"/>
                  </a:cubicBezTo>
                </a:path>
              </a:pathLst>
            </a:custGeom>
            <a:ln w="63500">
              <a:solidFill>
                <a:srgbClr val="00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Box 104"/>
            <p:cNvSpPr txBox="1"/>
            <p:nvPr/>
          </p:nvSpPr>
          <p:spPr>
            <a:xfrm rot="1501145">
              <a:off x="4601928" y="3102292"/>
              <a:ext cx="926550" cy="43342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1400" b="1" dirty="0" smtClean="0"/>
                <a:t>Q-TURN</a:t>
              </a:r>
            </a:p>
          </p:txBody>
        </p:sp>
        <p:cxnSp>
          <p:nvCxnSpPr>
            <p:cNvPr id="51" name="Rak 50"/>
            <p:cNvCxnSpPr/>
            <p:nvPr/>
          </p:nvCxnSpPr>
          <p:spPr>
            <a:xfrm>
              <a:off x="3288331" y="3352716"/>
              <a:ext cx="545910" cy="805217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/>
            <p:nvPr/>
          </p:nvCxnSpPr>
          <p:spPr>
            <a:xfrm flipH="1">
              <a:off x="3110911" y="3325420"/>
              <a:ext cx="655090" cy="955343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Höger 52"/>
            <p:cNvSpPr/>
            <p:nvPr/>
          </p:nvSpPr>
          <p:spPr>
            <a:xfrm rot="19919647">
              <a:off x="4154480" y="3383074"/>
              <a:ext cx="558176" cy="335113"/>
            </a:xfrm>
            <a:prstGeom prst="rightArrow">
              <a:avLst>
                <a:gd name="adj1" fmla="val 47591"/>
                <a:gd name="adj2" fmla="val 50000"/>
              </a:avLst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2"/>
          <p:cNvSpPr txBox="1"/>
          <p:nvPr/>
        </p:nvSpPr>
        <p:spPr>
          <a:xfrm>
            <a:off x="8382000" y="4724400"/>
            <a:ext cx="5943600" cy="265566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 smtClean="0"/>
              <a:t>Q-TURN Enables QoS and More: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Prioritization and Traffic Shaping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Diffserve</a:t>
            </a:r>
            <a:r>
              <a:rPr lang="en-US" sz="2800" dirty="0" smtClean="0"/>
              <a:t> or RVSP QoS over the Net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Authentication (in STUN and TURN)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Accounting – Payload Type is seen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Q-TURN as the Carrier Broadband Delivery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752601"/>
            <a:ext cx="6248399" cy="557954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smtClean="0"/>
              <a:t>Sell a “WebRTC-Ready” Access!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Why only deliver Best Effort Data?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Quality Traffic - prioritized real-time traffic within the same pipe - is highly valuable, but cost no more bandwidth to produce!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OTT can be more </a:t>
            </a:r>
          </a:p>
          <a:p>
            <a:pPr marL="268288" indent="-268288"/>
            <a:r>
              <a:rPr lang="en-US" sz="3200" dirty="0" smtClean="0"/>
              <a:t>	than data delivery. </a:t>
            </a:r>
          </a:p>
          <a:p>
            <a:pPr marL="268288" indent="-268288"/>
            <a:r>
              <a:rPr lang="en-US" sz="3200" dirty="0" smtClean="0"/>
              <a:t>	Telepresence in </a:t>
            </a:r>
          </a:p>
          <a:p>
            <a:pPr marL="268288" indent="-268288"/>
            <a:r>
              <a:rPr lang="en-US" sz="3200" dirty="0" smtClean="0"/>
              <a:t>	your pocket!</a:t>
            </a:r>
          </a:p>
        </p:txBody>
      </p:sp>
      <p:sp>
        <p:nvSpPr>
          <p:cNvPr id="54" name="TextBox 2"/>
          <p:cNvSpPr txBox="1"/>
          <p:nvPr/>
        </p:nvSpPr>
        <p:spPr>
          <a:xfrm>
            <a:off x="6934200" y="5257800"/>
            <a:ext cx="7467600" cy="214783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 smtClean="0"/>
              <a:t>Q-TURN at the Carrier Demarcation Points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Mobile (replace the DPI behind the Cell Tower)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Enterprise and SMB delivery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Residential delivery – Fits embedded CPEs</a:t>
            </a:r>
          </a:p>
        </p:txBody>
      </p:sp>
      <p:pic>
        <p:nvPicPr>
          <p:cNvPr id="80" name="Bildobjekt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09800"/>
            <a:ext cx="6477000" cy="26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Group 118"/>
          <p:cNvGrpSpPr>
            <a:grpSpLocks/>
          </p:cNvGrpSpPr>
          <p:nvPr/>
        </p:nvGrpSpPr>
        <p:grpSpPr bwMode="auto">
          <a:xfrm>
            <a:off x="12496800" y="2743200"/>
            <a:ext cx="1400175" cy="829792"/>
            <a:chOff x="6014714" y="1678176"/>
            <a:chExt cx="2357872" cy="1422175"/>
          </a:xfrm>
        </p:grpSpPr>
        <p:pic>
          <p:nvPicPr>
            <p:cNvPr id="82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9013" y="1678176"/>
              <a:ext cx="2053573" cy="142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Bildobjekt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4330" y="1788691"/>
              <a:ext cx="903920" cy="100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Bildobjekt 3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4714" y="1913187"/>
              <a:ext cx="643504" cy="98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Grupp 138"/>
          <p:cNvGrpSpPr>
            <a:grpSpLocks/>
          </p:cNvGrpSpPr>
          <p:nvPr/>
        </p:nvGrpSpPr>
        <p:grpSpPr bwMode="auto">
          <a:xfrm>
            <a:off x="11430000" y="1676400"/>
            <a:ext cx="1895798" cy="1266735"/>
            <a:chOff x="5612283" y="1110813"/>
            <a:chExt cx="2643581" cy="1823730"/>
          </a:xfrm>
        </p:grpSpPr>
        <p:grpSp>
          <p:nvGrpSpPr>
            <p:cNvPr id="86" name="Grupp 137"/>
            <p:cNvGrpSpPr>
              <a:grpSpLocks/>
            </p:cNvGrpSpPr>
            <p:nvPr/>
          </p:nvGrpSpPr>
          <p:grpSpPr bwMode="auto">
            <a:xfrm>
              <a:off x="5612283" y="1110813"/>
              <a:ext cx="2643581" cy="1417326"/>
              <a:chOff x="6455431" y="1063312"/>
              <a:chExt cx="2643581" cy="1417326"/>
            </a:xfrm>
          </p:grpSpPr>
          <p:pic>
            <p:nvPicPr>
              <p:cNvPr id="88" name="Bildobjekt 75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69859" y="1200444"/>
                <a:ext cx="2453572" cy="125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Bildobjekt 95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55431" y="2004396"/>
                <a:ext cx="476265" cy="476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Bildobjekt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51879" y="1063312"/>
                <a:ext cx="747133" cy="489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Bildobjekt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232049" y="1966587"/>
                <a:ext cx="779132" cy="510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7" name="TextBox 68"/>
            <p:cNvSpPr txBox="1"/>
            <p:nvPr/>
          </p:nvSpPr>
          <p:spPr bwMode="auto">
            <a:xfrm>
              <a:off x="5633366" y="2535745"/>
              <a:ext cx="2012108" cy="3987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SIP Connect 1.1</a:t>
              </a:r>
            </a:p>
          </p:txBody>
        </p:sp>
      </p:grpSp>
      <p:grpSp>
        <p:nvGrpSpPr>
          <p:cNvPr id="92" name="Grupp 146"/>
          <p:cNvGrpSpPr>
            <a:grpSpLocks/>
          </p:cNvGrpSpPr>
          <p:nvPr/>
        </p:nvGrpSpPr>
        <p:grpSpPr bwMode="auto">
          <a:xfrm>
            <a:off x="11582400" y="3581400"/>
            <a:ext cx="2368831" cy="1523719"/>
            <a:chOff x="5018608" y="3684520"/>
            <a:chExt cx="4062817" cy="2613121"/>
          </a:xfrm>
        </p:grpSpPr>
        <p:pic>
          <p:nvPicPr>
            <p:cNvPr id="93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8608" y="4196003"/>
              <a:ext cx="3712127" cy="21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ktangel 93"/>
            <p:cNvSpPr/>
            <p:nvPr/>
          </p:nvSpPr>
          <p:spPr bwMode="auto">
            <a:xfrm>
              <a:off x="6884711" y="4696811"/>
              <a:ext cx="106406" cy="3484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5" name="Picture 33" descr="laptop_compu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27292" y="4085886"/>
              <a:ext cx="1124385" cy="77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Rektangel 95"/>
            <p:cNvSpPr/>
            <p:nvPr/>
          </p:nvSpPr>
          <p:spPr bwMode="auto">
            <a:xfrm rot="16200000">
              <a:off x="6589918" y="3488945"/>
              <a:ext cx="122977" cy="311312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 </a:t>
              </a:r>
            </a:p>
          </p:txBody>
        </p:sp>
        <p:sp>
          <p:nvSpPr>
            <p:cNvPr id="97" name="Rektangel 96"/>
            <p:cNvSpPr/>
            <p:nvPr/>
          </p:nvSpPr>
          <p:spPr bwMode="auto">
            <a:xfrm>
              <a:off x="5370863" y="4604245"/>
              <a:ext cx="89851" cy="392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ktangel 97"/>
            <p:cNvSpPr/>
            <p:nvPr/>
          </p:nvSpPr>
          <p:spPr bwMode="auto">
            <a:xfrm>
              <a:off x="5692147" y="5080682"/>
              <a:ext cx="92573" cy="392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9" name="Bildobjekt 91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93943" y="5179611"/>
              <a:ext cx="936141" cy="61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Rektangel 99"/>
            <p:cNvSpPr/>
            <p:nvPr/>
          </p:nvSpPr>
          <p:spPr bwMode="auto">
            <a:xfrm>
              <a:off x="7029015" y="5080682"/>
              <a:ext cx="89850" cy="392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Bildobjekt 3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04785" y="5223929"/>
              <a:ext cx="2576938" cy="104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Bildobjekt 1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581468" y="3684520"/>
              <a:ext cx="1499957" cy="156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Bildobjekt 19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5173477" y="4034278"/>
              <a:ext cx="567681" cy="92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" name="Bildobjekt 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959409">
            <a:off x="7325545" y="3083571"/>
            <a:ext cx="1682913" cy="4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Bildobjekt 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055633">
            <a:off x="7911035" y="3645051"/>
            <a:ext cx="1234861" cy="4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" name="Grupp 105"/>
          <p:cNvGrpSpPr/>
          <p:nvPr/>
        </p:nvGrpSpPr>
        <p:grpSpPr>
          <a:xfrm>
            <a:off x="7695926" y="3879571"/>
            <a:ext cx="476172" cy="771980"/>
            <a:chOff x="1366844" y="4495521"/>
            <a:chExt cx="476172" cy="771980"/>
          </a:xfrm>
        </p:grpSpPr>
        <p:pic>
          <p:nvPicPr>
            <p:cNvPr id="107" name="Picture 19" descr="SmartPhone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66844" y="4583796"/>
              <a:ext cx="386556" cy="68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8" name="Grupp 63"/>
            <p:cNvGrpSpPr>
              <a:grpSpLocks/>
            </p:cNvGrpSpPr>
            <p:nvPr/>
          </p:nvGrpSpPr>
          <p:grpSpPr bwMode="auto">
            <a:xfrm>
              <a:off x="1665298" y="4495521"/>
              <a:ext cx="177718" cy="187882"/>
              <a:chOff x="7655220" y="5485519"/>
              <a:chExt cx="343737" cy="363599"/>
            </a:xfrm>
          </p:grpSpPr>
          <p:sp>
            <p:nvSpPr>
              <p:cNvPr id="109" name="Båge 72"/>
              <p:cNvSpPr/>
              <p:nvPr/>
            </p:nvSpPr>
            <p:spPr>
              <a:xfrm>
                <a:off x="7655199" y="5525999"/>
                <a:ext cx="294769" cy="273426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Båge 109"/>
              <p:cNvSpPr/>
              <p:nvPr/>
            </p:nvSpPr>
            <p:spPr>
              <a:xfrm>
                <a:off x="7661340" y="5486059"/>
                <a:ext cx="337757" cy="362521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Båge 110"/>
              <p:cNvSpPr/>
              <p:nvPr/>
            </p:nvSpPr>
            <p:spPr>
              <a:xfrm>
                <a:off x="7655199" y="5569010"/>
                <a:ext cx="251782" cy="233488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12" name="Bildobjekt 4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84775" y="2177101"/>
            <a:ext cx="751083" cy="1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Bildobjekt 15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8950838" y="3277038"/>
            <a:ext cx="378619" cy="61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upp 113"/>
          <p:cNvGrpSpPr/>
          <p:nvPr/>
        </p:nvGrpSpPr>
        <p:grpSpPr>
          <a:xfrm>
            <a:off x="7024407" y="2851659"/>
            <a:ext cx="1116024" cy="928024"/>
            <a:chOff x="695325" y="3467609"/>
            <a:chExt cx="1116024" cy="928024"/>
          </a:xfrm>
        </p:grpSpPr>
        <p:grpSp>
          <p:nvGrpSpPr>
            <p:cNvPr id="115" name="Grupp 77"/>
            <p:cNvGrpSpPr>
              <a:grpSpLocks/>
            </p:cNvGrpSpPr>
            <p:nvPr/>
          </p:nvGrpSpPr>
          <p:grpSpPr bwMode="auto">
            <a:xfrm>
              <a:off x="1631955" y="3482977"/>
              <a:ext cx="179394" cy="188913"/>
              <a:chOff x="7654646" y="5485745"/>
              <a:chExt cx="344149" cy="364336"/>
            </a:xfrm>
          </p:grpSpPr>
          <p:sp>
            <p:nvSpPr>
              <p:cNvPr id="117" name="Båge 116"/>
              <p:cNvSpPr/>
              <p:nvPr/>
            </p:nvSpPr>
            <p:spPr>
              <a:xfrm>
                <a:off x="7654646" y="5525539"/>
                <a:ext cx="295411" cy="275547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Båge 117"/>
              <p:cNvSpPr/>
              <p:nvPr/>
            </p:nvSpPr>
            <p:spPr>
              <a:xfrm>
                <a:off x="7660747" y="5485745"/>
                <a:ext cx="338048" cy="364336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Båge 118"/>
              <p:cNvSpPr/>
              <p:nvPr/>
            </p:nvSpPr>
            <p:spPr>
              <a:xfrm>
                <a:off x="7654646" y="5568402"/>
                <a:ext cx="252774" cy="235745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16" name="Bildobjekt 71" descr="TelepresencePad2B.pn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95325" y="3467609"/>
              <a:ext cx="1058121" cy="928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upp 119"/>
          <p:cNvGrpSpPr/>
          <p:nvPr/>
        </p:nvGrpSpPr>
        <p:grpSpPr>
          <a:xfrm>
            <a:off x="9372600" y="1447800"/>
            <a:ext cx="1837766" cy="1673980"/>
            <a:chOff x="2551558" y="2384010"/>
            <a:chExt cx="1503709" cy="1471637"/>
          </a:xfrm>
        </p:grpSpPr>
        <p:pic>
          <p:nvPicPr>
            <p:cNvPr id="121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3152" y="2850193"/>
              <a:ext cx="1005195" cy="85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Bildobjekt 24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942186" y="3397627"/>
              <a:ext cx="281655" cy="458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551558" y="2384010"/>
              <a:ext cx="1503709" cy="1044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4" name="Grupp 123"/>
          <p:cNvGrpSpPr/>
          <p:nvPr/>
        </p:nvGrpSpPr>
        <p:grpSpPr>
          <a:xfrm>
            <a:off x="9144000" y="3886200"/>
            <a:ext cx="2235019" cy="1223344"/>
            <a:chOff x="3346631" y="4600575"/>
            <a:chExt cx="2235019" cy="1223344"/>
          </a:xfrm>
        </p:grpSpPr>
        <p:pic>
          <p:nvPicPr>
            <p:cNvPr id="125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6631" y="4887747"/>
              <a:ext cx="2235019" cy="79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Rektangel 29"/>
            <p:cNvSpPr/>
            <p:nvPr/>
          </p:nvSpPr>
          <p:spPr bwMode="auto">
            <a:xfrm rot="16200000">
              <a:off x="4163219" y="4487071"/>
              <a:ext cx="76200" cy="13890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 </a:t>
              </a:r>
            </a:p>
          </p:txBody>
        </p:sp>
        <p:sp>
          <p:nvSpPr>
            <p:cNvPr id="127" name="Rektangel 126"/>
            <p:cNvSpPr/>
            <p:nvPr/>
          </p:nvSpPr>
          <p:spPr bwMode="auto">
            <a:xfrm>
              <a:off x="4338638" y="5207002"/>
              <a:ext cx="47625" cy="1127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ktangel 127"/>
            <p:cNvSpPr/>
            <p:nvPr/>
          </p:nvSpPr>
          <p:spPr bwMode="auto">
            <a:xfrm>
              <a:off x="4230688" y="4862515"/>
              <a:ext cx="65087" cy="29368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Rektangel 128"/>
            <p:cNvSpPr/>
            <p:nvPr/>
          </p:nvSpPr>
          <p:spPr bwMode="auto">
            <a:xfrm>
              <a:off x="3960813" y="5207002"/>
              <a:ext cx="47625" cy="1127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Freeform 103"/>
            <p:cNvSpPr/>
            <p:nvPr/>
          </p:nvSpPr>
          <p:spPr bwMode="auto">
            <a:xfrm>
              <a:off x="3814763" y="4784727"/>
              <a:ext cx="350837" cy="109538"/>
            </a:xfrm>
            <a:custGeom>
              <a:avLst/>
              <a:gdLst>
                <a:gd name="connsiteX0" fmla="*/ 0 w 602166"/>
                <a:gd name="connsiteY0" fmla="*/ 189570 h 189570"/>
                <a:gd name="connsiteX1" fmla="*/ 301083 w 602166"/>
                <a:gd name="connsiteY1" fmla="*/ 22302 h 189570"/>
                <a:gd name="connsiteX2" fmla="*/ 591015 w 602166"/>
                <a:gd name="connsiteY2" fmla="*/ 66907 h 18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166" h="189570">
                  <a:moveTo>
                    <a:pt x="0" y="189570"/>
                  </a:moveTo>
                  <a:cubicBezTo>
                    <a:pt x="101290" y="116158"/>
                    <a:pt x="202581" y="42746"/>
                    <a:pt x="301083" y="22302"/>
                  </a:cubicBezTo>
                  <a:cubicBezTo>
                    <a:pt x="399585" y="1858"/>
                    <a:pt x="602166" y="0"/>
                    <a:pt x="591015" y="66907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1" name="Bildobjekt 100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04697" y="4808710"/>
              <a:ext cx="361240" cy="23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Bildobjekt 7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231711" y="5268653"/>
              <a:ext cx="772184" cy="54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" name="Grupp 61"/>
            <p:cNvGrpSpPr>
              <a:grpSpLocks/>
            </p:cNvGrpSpPr>
            <p:nvPr/>
          </p:nvGrpSpPr>
          <p:grpSpPr bwMode="auto">
            <a:xfrm>
              <a:off x="3459738" y="5208187"/>
              <a:ext cx="215875" cy="335913"/>
              <a:chOff x="7570224" y="5474633"/>
              <a:chExt cx="417847" cy="650317"/>
            </a:xfrm>
          </p:grpSpPr>
          <p:pic>
            <p:nvPicPr>
              <p:cNvPr id="137" name="Picture 19" descr="SmartPhone.png"/>
              <p:cNvPicPr>
                <a:picLocks noChangeAspect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7570224" y="5627034"/>
                <a:ext cx="281357" cy="497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8" name="Grupp 63"/>
              <p:cNvGrpSpPr>
                <a:grpSpLocks/>
              </p:cNvGrpSpPr>
              <p:nvPr/>
            </p:nvGrpSpPr>
            <p:grpSpPr bwMode="auto">
              <a:xfrm>
                <a:off x="7644334" y="5474633"/>
                <a:ext cx="343737" cy="363599"/>
                <a:chOff x="7655220" y="5485519"/>
                <a:chExt cx="343737" cy="363599"/>
              </a:xfrm>
            </p:grpSpPr>
            <p:sp>
              <p:nvSpPr>
                <p:cNvPr id="139" name="Båge 72"/>
                <p:cNvSpPr/>
                <p:nvPr/>
              </p:nvSpPr>
              <p:spPr>
                <a:xfrm>
                  <a:off x="7653743" y="5526252"/>
                  <a:ext cx="291911" cy="371877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Båge 73"/>
                <p:cNvSpPr/>
                <p:nvPr/>
              </p:nvSpPr>
              <p:spPr>
                <a:xfrm>
                  <a:off x="7656815" y="5486299"/>
                  <a:ext cx="341077" cy="461004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Båge 74"/>
                <p:cNvSpPr/>
                <p:nvPr/>
              </p:nvSpPr>
              <p:spPr>
                <a:xfrm>
                  <a:off x="7653743" y="5569279"/>
                  <a:ext cx="248893" cy="331923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34" name="Picture 33" descr="laptop_compu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9026" y="5279941"/>
              <a:ext cx="785523" cy="543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Bildobjekt 23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144970" y="4600575"/>
              <a:ext cx="299594" cy="48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527550" y="4667250"/>
              <a:ext cx="973138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2" name="textruta 141"/>
          <p:cNvSpPr txBox="1"/>
          <p:nvPr/>
        </p:nvSpPr>
        <p:spPr>
          <a:xfrm>
            <a:off x="9982200" y="3200400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30F41"/>
                </a:solidFill>
                <a:latin typeface="Arial" pitchFamily="34" charset="0"/>
                <a:cs typeface="Arial" pitchFamily="34" charset="0"/>
              </a:rPr>
              <a:t>Internet+</a:t>
            </a:r>
            <a:endParaRPr lang="en-US" sz="2400" b="1" dirty="0">
              <a:solidFill>
                <a:srgbClr val="B30F4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Grupp 143"/>
          <p:cNvGrpSpPr/>
          <p:nvPr/>
        </p:nvGrpSpPr>
        <p:grpSpPr>
          <a:xfrm>
            <a:off x="8766149" y="2547471"/>
            <a:ext cx="3376546" cy="1874520"/>
            <a:chOff x="2437067" y="3163421"/>
            <a:chExt cx="3376546" cy="1874520"/>
          </a:xfrm>
        </p:grpSpPr>
        <p:sp>
          <p:nvSpPr>
            <p:cNvPr id="145" name="Ellips 71"/>
            <p:cNvSpPr>
              <a:spLocks noChangeArrowheads="1"/>
            </p:cNvSpPr>
            <p:nvPr/>
          </p:nvSpPr>
          <p:spPr bwMode="auto">
            <a:xfrm>
              <a:off x="2437067" y="3836895"/>
              <a:ext cx="727474" cy="733786"/>
            </a:xfrm>
            <a:prstGeom prst="ellipse">
              <a:avLst/>
            </a:prstGeom>
            <a:noFill/>
            <a:ln w="57150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Ellips 136"/>
            <p:cNvSpPr>
              <a:spLocks noChangeArrowheads="1"/>
            </p:cNvSpPr>
            <p:nvPr/>
          </p:nvSpPr>
          <p:spPr bwMode="auto">
            <a:xfrm>
              <a:off x="5177118" y="4349750"/>
              <a:ext cx="636495" cy="656190"/>
            </a:xfrm>
            <a:prstGeom prst="ellipse">
              <a:avLst/>
            </a:prstGeom>
            <a:noFill/>
            <a:ln w="57150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Ellips 135"/>
            <p:cNvSpPr>
              <a:spLocks noChangeArrowheads="1"/>
            </p:cNvSpPr>
            <p:nvPr/>
          </p:nvSpPr>
          <p:spPr bwMode="auto">
            <a:xfrm>
              <a:off x="3500718" y="4425950"/>
              <a:ext cx="586928" cy="611991"/>
            </a:xfrm>
            <a:prstGeom prst="ellipse">
              <a:avLst/>
            </a:prstGeom>
            <a:noFill/>
            <a:ln w="57150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Ellips 71"/>
            <p:cNvSpPr>
              <a:spLocks noChangeArrowheads="1"/>
            </p:cNvSpPr>
            <p:nvPr/>
          </p:nvSpPr>
          <p:spPr bwMode="auto">
            <a:xfrm>
              <a:off x="3362673" y="3163421"/>
              <a:ext cx="655757" cy="645458"/>
            </a:xfrm>
            <a:prstGeom prst="ellipse">
              <a:avLst/>
            </a:prstGeom>
            <a:noFill/>
            <a:ln w="57150" algn="ctr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9" name="Bildobjekt 31" descr="ViolinSmartphone.png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91000" y="5410200"/>
            <a:ext cx="2719387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Ingate’s Live Demonstration at Display Table 29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Q-TURN Relies on Standardized 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905000"/>
            <a:ext cx="9372599" cy="539487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smtClean="0"/>
              <a:t>It is for WebRTC and other protocols using ICE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Quality for End-to-end  WebRTC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Even for SIP if ICE is used (But our product also includes a SIP proxy based E-SBC)</a:t>
            </a:r>
            <a:endParaRPr lang="en-US" sz="3200" b="1" dirty="0" smtClean="0"/>
          </a:p>
          <a:p>
            <a:pPr marL="268288" indent="-268288">
              <a:spcBef>
                <a:spcPts val="1200"/>
              </a:spcBef>
            </a:pPr>
            <a:r>
              <a:rPr lang="en-US" sz="3200" b="1" dirty="0" smtClean="0"/>
              <a:t>Transcoding is different – That is a Gateway function</a:t>
            </a:r>
            <a:endParaRPr lang="en-US" sz="3200" dirty="0" smtClean="0"/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Ingate’s WebRTC – SIP Gateway is a PBX / UC Companion based in Ingate’s SIP Trunking E-SBC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It brings WebRTC into the “PBX / UC Social Network” infrastructure </a:t>
            </a:r>
          </a:p>
        </p:txBody>
      </p:sp>
      <p:grpSp>
        <p:nvGrpSpPr>
          <p:cNvPr id="75" name="Grupp 65"/>
          <p:cNvGrpSpPr>
            <a:grpSpLocks/>
          </p:cNvGrpSpPr>
          <p:nvPr/>
        </p:nvGrpSpPr>
        <p:grpSpPr bwMode="auto">
          <a:xfrm>
            <a:off x="10439400" y="1600200"/>
            <a:ext cx="3581400" cy="5819775"/>
            <a:chOff x="5607050" y="1038225"/>
            <a:chExt cx="3581400" cy="5819775"/>
          </a:xfrm>
        </p:grpSpPr>
        <p:pic>
          <p:nvPicPr>
            <p:cNvPr id="76" name="Bildobjekt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7050" y="1666876"/>
              <a:ext cx="3581400" cy="511421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77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9554" y="4480911"/>
              <a:ext cx="3304446" cy="237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ektangel 77"/>
            <p:cNvSpPr/>
            <p:nvPr/>
          </p:nvSpPr>
          <p:spPr bwMode="auto">
            <a:xfrm>
              <a:off x="8164513" y="4887913"/>
              <a:ext cx="69850" cy="3476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ektangel 78"/>
            <p:cNvSpPr/>
            <p:nvPr/>
          </p:nvSpPr>
          <p:spPr bwMode="auto">
            <a:xfrm rot="16200000">
              <a:off x="7130257" y="3953668"/>
              <a:ext cx="88900" cy="25574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81" name="Rektangel 80"/>
            <p:cNvSpPr/>
            <p:nvPr/>
          </p:nvSpPr>
          <p:spPr bwMode="auto">
            <a:xfrm>
              <a:off x="6335713" y="5273675"/>
              <a:ext cx="90487" cy="3905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5" name="Bildobjekt 84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 bwMode="auto">
            <a:xfrm>
              <a:off x="5835650" y="5370403"/>
              <a:ext cx="936058" cy="61526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86" name="Rektangel 85"/>
            <p:cNvSpPr/>
            <p:nvPr/>
          </p:nvSpPr>
          <p:spPr bwMode="auto">
            <a:xfrm>
              <a:off x="7670800" y="5272088"/>
              <a:ext cx="90488" cy="3905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104"/>
            <p:cNvSpPr txBox="1">
              <a:spLocks noChangeArrowheads="1"/>
            </p:cNvSpPr>
            <p:nvPr/>
          </p:nvSpPr>
          <p:spPr bwMode="auto">
            <a:xfrm>
              <a:off x="6172904" y="4845820"/>
              <a:ext cx="607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alibri" pitchFamily="34" charset="0"/>
                  <a:cs typeface="Calibri" pitchFamily="34" charset="0"/>
                </a:rPr>
                <a:t>LAN</a:t>
              </a:r>
            </a:p>
          </p:txBody>
        </p:sp>
        <p:pic>
          <p:nvPicPr>
            <p:cNvPr id="106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0013" y="1314450"/>
              <a:ext cx="2525276" cy="146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5" descr="C:\J_Kolon\TMC\WebRTCAtlantaJune2013\CallNow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4788" y="1038225"/>
              <a:ext cx="133409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20394" y="5453064"/>
              <a:ext cx="1028474" cy="95270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15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4660" y="5586413"/>
              <a:ext cx="1137987" cy="105415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20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77485" y="5681663"/>
              <a:ext cx="1261784" cy="1168828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313956" y="4894859"/>
              <a:ext cx="707798" cy="737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33" name="Freeform 105"/>
            <p:cNvSpPr/>
            <p:nvPr/>
          </p:nvSpPr>
          <p:spPr bwMode="auto">
            <a:xfrm>
              <a:off x="6746875" y="1966913"/>
              <a:ext cx="590550" cy="1566862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520717 w 656599"/>
                <a:gd name="connsiteY2" fmla="*/ 1066288 h 1543508"/>
                <a:gd name="connsiteX3" fmla="*/ 0 w 656599"/>
                <a:gd name="connsiteY3" fmla="*/ 1543508 h 1543508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396892 w 656599"/>
                <a:gd name="connsiteY2" fmla="*/ 1237210 h 1543508"/>
                <a:gd name="connsiteX3" fmla="*/ 0 w 656599"/>
                <a:gd name="connsiteY3" fmla="*/ 1543508 h 1543508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396892 w 656599"/>
                <a:gd name="connsiteY2" fmla="*/ 1237210 h 1543508"/>
                <a:gd name="connsiteX3" fmla="*/ 0 w 656599"/>
                <a:gd name="connsiteY3" fmla="*/ 1543508 h 1543508"/>
                <a:gd name="connsiteX0" fmla="*/ 576903 w 589924"/>
                <a:gd name="connsiteY0" fmla="*/ 0 h 1480537"/>
                <a:gd name="connsiteX1" fmla="*/ 539766 w 589924"/>
                <a:gd name="connsiteY1" fmla="*/ 616496 h 1480537"/>
                <a:gd name="connsiteX2" fmla="*/ 396892 w 589924"/>
                <a:gd name="connsiteY2" fmla="*/ 1174239 h 1480537"/>
                <a:gd name="connsiteX3" fmla="*/ 0 w 589924"/>
                <a:gd name="connsiteY3" fmla="*/ 1480537 h 148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24" h="1480537">
                  <a:moveTo>
                    <a:pt x="576903" y="0"/>
                  </a:moveTo>
                  <a:cubicBezTo>
                    <a:pt x="589924" y="280464"/>
                    <a:pt x="536270" y="219085"/>
                    <a:pt x="539766" y="616496"/>
                  </a:cubicBezTo>
                  <a:cubicBezTo>
                    <a:pt x="522464" y="789713"/>
                    <a:pt x="486853" y="1030232"/>
                    <a:pt x="396892" y="1174239"/>
                  </a:cubicBezTo>
                  <a:cubicBezTo>
                    <a:pt x="306931" y="1318246"/>
                    <a:pt x="28049" y="1447479"/>
                    <a:pt x="0" y="1480537"/>
                  </a:cubicBezTo>
                </a:path>
              </a:pathLst>
            </a:cu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Freeform 105"/>
            <p:cNvSpPr/>
            <p:nvPr/>
          </p:nvSpPr>
          <p:spPr bwMode="auto">
            <a:xfrm flipH="1">
              <a:off x="7296150" y="2095500"/>
              <a:ext cx="114300" cy="2190750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72103"/>
                <a:gd name="connsiteY0" fmla="*/ 0 h 1237649"/>
                <a:gd name="connsiteX1" fmla="*/ 149242 w 272103"/>
                <a:gd name="connsiteY1" fmla="*/ 1066288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0 w 272103"/>
                <a:gd name="connsiteY1" fmla="*/ 1237649 h 1237649"/>
                <a:gd name="connsiteX0" fmla="*/ 0 w 537522"/>
                <a:gd name="connsiteY0" fmla="*/ 0 h 1516521"/>
                <a:gd name="connsiteX1" fmla="*/ 537522 w 537522"/>
                <a:gd name="connsiteY1" fmla="*/ 1516521 h 1516521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08947"/>
                <a:gd name="connsiteY0" fmla="*/ 0 h 1660454"/>
                <a:gd name="connsiteX1" fmla="*/ 508947 w 508947"/>
                <a:gd name="connsiteY1" fmla="*/ 1660454 h 1660454"/>
                <a:gd name="connsiteX0" fmla="*/ 0 w 532973"/>
                <a:gd name="connsiteY0" fmla="*/ 0 h 1660454"/>
                <a:gd name="connsiteX1" fmla="*/ 508947 w 532973"/>
                <a:gd name="connsiteY1" fmla="*/ 1660454 h 1660454"/>
                <a:gd name="connsiteX0" fmla="*/ 0 w 532973"/>
                <a:gd name="connsiteY0" fmla="*/ 0 h 1660454"/>
                <a:gd name="connsiteX1" fmla="*/ 181941 w 532973"/>
                <a:gd name="connsiteY1" fmla="*/ 967335 h 1660454"/>
                <a:gd name="connsiteX2" fmla="*/ 508947 w 532973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440254"/>
                <a:gd name="connsiteY0" fmla="*/ 0 h 1660454"/>
                <a:gd name="connsiteX1" fmla="*/ 232097 w 440254"/>
                <a:gd name="connsiteY1" fmla="*/ 967335 h 1660454"/>
                <a:gd name="connsiteX2" fmla="*/ 416228 w 440254"/>
                <a:gd name="connsiteY2" fmla="*/ 1660454 h 1660454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818449"/>
                <a:gd name="connsiteY0" fmla="*/ 0 h 1438070"/>
                <a:gd name="connsiteX1" fmla="*/ 700174 w 818449"/>
                <a:gd name="connsiteY1" fmla="*/ 575888 h 1438070"/>
                <a:gd name="connsiteX2" fmla="*/ 756597 w 818449"/>
                <a:gd name="connsiteY2" fmla="*/ 1438070 h 1438070"/>
                <a:gd name="connsiteX0" fmla="*/ 0 w 1074191"/>
                <a:gd name="connsiteY0" fmla="*/ 0 h 1491086"/>
                <a:gd name="connsiteX1" fmla="*/ 700174 w 1074191"/>
                <a:gd name="connsiteY1" fmla="*/ 575888 h 1491086"/>
                <a:gd name="connsiteX2" fmla="*/ 1074191 w 1074191"/>
                <a:gd name="connsiteY2" fmla="*/ 1491086 h 1491086"/>
                <a:gd name="connsiteX0" fmla="*/ 0 w 1544190"/>
                <a:gd name="connsiteY0" fmla="*/ 0 h 1491086"/>
                <a:gd name="connsiteX1" fmla="*/ 700174 w 1544190"/>
                <a:gd name="connsiteY1" fmla="*/ 575888 h 1491086"/>
                <a:gd name="connsiteX2" fmla="*/ 1074191 w 1544190"/>
                <a:gd name="connsiteY2" fmla="*/ 1491086 h 1491086"/>
                <a:gd name="connsiteX0" fmla="*/ 0 w 909002"/>
                <a:gd name="connsiteY0" fmla="*/ 0 h 1438070"/>
                <a:gd name="connsiteX1" fmla="*/ 700174 w 909002"/>
                <a:gd name="connsiteY1" fmla="*/ 575888 h 1438070"/>
                <a:gd name="connsiteX2" fmla="*/ 439003 w 909002"/>
                <a:gd name="connsiteY2" fmla="*/ 1438070 h 143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002" h="1438070">
                  <a:moveTo>
                    <a:pt x="0" y="0"/>
                  </a:moveTo>
                  <a:cubicBezTo>
                    <a:pt x="413072" y="222459"/>
                    <a:pt x="544191" y="309184"/>
                    <a:pt x="700174" y="575888"/>
                  </a:cubicBezTo>
                  <a:cubicBezTo>
                    <a:pt x="818448" y="940378"/>
                    <a:pt x="909002" y="1108180"/>
                    <a:pt x="439003" y="1438070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" name="Freeform 105"/>
            <p:cNvSpPr/>
            <p:nvPr/>
          </p:nvSpPr>
          <p:spPr bwMode="auto">
            <a:xfrm>
              <a:off x="7696200" y="5062538"/>
              <a:ext cx="687388" cy="290512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72103"/>
                <a:gd name="connsiteY0" fmla="*/ 0 h 1237649"/>
                <a:gd name="connsiteX1" fmla="*/ 149242 w 272103"/>
                <a:gd name="connsiteY1" fmla="*/ 1066288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0 w 272103"/>
                <a:gd name="connsiteY1" fmla="*/ 1237649 h 1237649"/>
                <a:gd name="connsiteX0" fmla="*/ 0 w 537522"/>
                <a:gd name="connsiteY0" fmla="*/ 0 h 1516521"/>
                <a:gd name="connsiteX1" fmla="*/ 537522 w 537522"/>
                <a:gd name="connsiteY1" fmla="*/ 1516521 h 1516521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08947"/>
                <a:gd name="connsiteY0" fmla="*/ 0 h 1660454"/>
                <a:gd name="connsiteX1" fmla="*/ 508947 w 508947"/>
                <a:gd name="connsiteY1" fmla="*/ 1660454 h 1660454"/>
                <a:gd name="connsiteX0" fmla="*/ 0 w 532973"/>
                <a:gd name="connsiteY0" fmla="*/ 0 h 1660454"/>
                <a:gd name="connsiteX1" fmla="*/ 508947 w 532973"/>
                <a:gd name="connsiteY1" fmla="*/ 1660454 h 1660454"/>
                <a:gd name="connsiteX0" fmla="*/ 0 w 532973"/>
                <a:gd name="connsiteY0" fmla="*/ 0 h 1660454"/>
                <a:gd name="connsiteX1" fmla="*/ 181941 w 532973"/>
                <a:gd name="connsiteY1" fmla="*/ 967335 h 1660454"/>
                <a:gd name="connsiteX2" fmla="*/ 508947 w 532973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440254"/>
                <a:gd name="connsiteY0" fmla="*/ 0 h 1660454"/>
                <a:gd name="connsiteX1" fmla="*/ 232097 w 440254"/>
                <a:gd name="connsiteY1" fmla="*/ 967335 h 1660454"/>
                <a:gd name="connsiteX2" fmla="*/ 416228 w 440254"/>
                <a:gd name="connsiteY2" fmla="*/ 1660454 h 1660454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396486 w 756597"/>
                <a:gd name="connsiteY1" fmla="*/ 823181 h 1438070"/>
                <a:gd name="connsiteX2" fmla="*/ 756597 w 756597"/>
                <a:gd name="connsiteY2" fmla="*/ 1438070 h 1438070"/>
                <a:gd name="connsiteX0" fmla="*/ 0 w 530335"/>
                <a:gd name="connsiteY0" fmla="*/ 0 h 1438070"/>
                <a:gd name="connsiteX1" fmla="*/ 170224 w 530335"/>
                <a:gd name="connsiteY1" fmla="*/ 823181 h 1438070"/>
                <a:gd name="connsiteX2" fmla="*/ 530335 w 530335"/>
                <a:gd name="connsiteY2" fmla="*/ 1438070 h 1438070"/>
                <a:gd name="connsiteX0" fmla="*/ 0 w 530335"/>
                <a:gd name="connsiteY0" fmla="*/ 0 h 1438070"/>
                <a:gd name="connsiteX1" fmla="*/ 530335 w 530335"/>
                <a:gd name="connsiteY1" fmla="*/ 1438070 h 1438070"/>
                <a:gd name="connsiteX0" fmla="*/ 0 w 555475"/>
                <a:gd name="connsiteY0" fmla="*/ 0 h 401535"/>
                <a:gd name="connsiteX1" fmla="*/ 555475 w 555475"/>
                <a:gd name="connsiteY1" fmla="*/ 401535 h 401535"/>
                <a:gd name="connsiteX0" fmla="*/ 0 w 630896"/>
                <a:gd name="connsiteY0" fmla="*/ 0 h 421092"/>
                <a:gd name="connsiteX1" fmla="*/ 630896 w 630896"/>
                <a:gd name="connsiteY1" fmla="*/ 421092 h 421092"/>
                <a:gd name="connsiteX0" fmla="*/ 0 w 769167"/>
                <a:gd name="connsiteY0" fmla="*/ 0 h 636222"/>
                <a:gd name="connsiteX1" fmla="*/ 769167 w 769167"/>
                <a:gd name="connsiteY1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42335"/>
                <a:gd name="connsiteX1" fmla="*/ 265247 w 769167"/>
                <a:gd name="connsiteY1" fmla="*/ 499321 h 642335"/>
                <a:gd name="connsiteX2" fmla="*/ 769167 w 769167"/>
                <a:gd name="connsiteY2" fmla="*/ 636222 h 642335"/>
                <a:gd name="connsiteX0" fmla="*/ 0 w 769167"/>
                <a:gd name="connsiteY0" fmla="*/ 0 h 642335"/>
                <a:gd name="connsiteX1" fmla="*/ 265247 w 769167"/>
                <a:gd name="connsiteY1" fmla="*/ 499321 h 642335"/>
                <a:gd name="connsiteX2" fmla="*/ 769167 w 769167"/>
                <a:gd name="connsiteY2" fmla="*/ 636222 h 642335"/>
                <a:gd name="connsiteX0" fmla="*/ 0 w 769167"/>
                <a:gd name="connsiteY0" fmla="*/ 0 h 636222"/>
                <a:gd name="connsiteX1" fmla="*/ 328098 w 769167"/>
                <a:gd name="connsiteY1" fmla="*/ 421092 h 636222"/>
                <a:gd name="connsiteX2" fmla="*/ 769167 w 769167"/>
                <a:gd name="connsiteY2" fmla="*/ 636222 h 636222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114164 w 883331"/>
                <a:gd name="connsiteY0" fmla="*/ 0 h 681449"/>
                <a:gd name="connsiteX1" fmla="*/ 40018 w 883331"/>
                <a:gd name="connsiteY1" fmla="*/ 166848 h 681449"/>
                <a:gd name="connsiteX2" fmla="*/ 354271 w 883331"/>
                <a:gd name="connsiteY2" fmla="*/ 538436 h 681449"/>
                <a:gd name="connsiteX3" fmla="*/ 883331 w 883331"/>
                <a:gd name="connsiteY3" fmla="*/ 636222 h 681449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0 w 907438"/>
                <a:gd name="connsiteY0" fmla="*/ 0 h 642334"/>
                <a:gd name="connsiteX1" fmla="*/ 378378 w 907438"/>
                <a:gd name="connsiteY1" fmla="*/ 499321 h 642334"/>
                <a:gd name="connsiteX2" fmla="*/ 907438 w 907438"/>
                <a:gd name="connsiteY2" fmla="*/ 597107 h 642334"/>
                <a:gd name="connsiteX0" fmla="*/ 0 w 907438"/>
                <a:gd name="connsiteY0" fmla="*/ 0 h 597107"/>
                <a:gd name="connsiteX1" fmla="*/ 353238 w 907438"/>
                <a:gd name="connsiteY1" fmla="*/ 362420 h 597107"/>
                <a:gd name="connsiteX2" fmla="*/ 907438 w 907438"/>
                <a:gd name="connsiteY2" fmla="*/ 597107 h 597107"/>
                <a:gd name="connsiteX0" fmla="*/ 0 w 907438"/>
                <a:gd name="connsiteY0" fmla="*/ 0 h 597107"/>
                <a:gd name="connsiteX1" fmla="*/ 353238 w 907438"/>
                <a:gd name="connsiteY1" fmla="*/ 362420 h 597107"/>
                <a:gd name="connsiteX2" fmla="*/ 907438 w 907438"/>
                <a:gd name="connsiteY2" fmla="*/ 597107 h 5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7438" h="597107">
                  <a:moveTo>
                    <a:pt x="0" y="0"/>
                  </a:moveTo>
                  <a:cubicBezTo>
                    <a:pt x="50022" y="112174"/>
                    <a:pt x="225044" y="256383"/>
                    <a:pt x="353238" y="362420"/>
                  </a:cubicBezTo>
                  <a:cubicBezTo>
                    <a:pt x="507792" y="505434"/>
                    <a:pt x="625910" y="463261"/>
                    <a:pt x="907438" y="597107"/>
                  </a:cubicBezTo>
                </a:path>
              </a:pathLst>
            </a:custGeom>
            <a:ln w="508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0" name="Freeform 105"/>
            <p:cNvSpPr/>
            <p:nvPr/>
          </p:nvSpPr>
          <p:spPr bwMode="auto">
            <a:xfrm>
              <a:off x="7835900" y="4868863"/>
              <a:ext cx="406400" cy="122237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563526 w 563526"/>
                <a:gd name="connsiteY3" fmla="*/ 3626465 h 3626465"/>
                <a:gd name="connsiteX0" fmla="*/ 16032 w 381628"/>
                <a:gd name="connsiteY0" fmla="*/ 0 h 3626465"/>
                <a:gd name="connsiteX1" fmla="*/ 0 w 381628"/>
                <a:gd name="connsiteY1" fmla="*/ 119359 h 3626465"/>
                <a:gd name="connsiteX2" fmla="*/ 381628 w 381628"/>
                <a:gd name="connsiteY2" fmla="*/ 3626465 h 3626465"/>
                <a:gd name="connsiteX0" fmla="*/ 0 w 365596"/>
                <a:gd name="connsiteY0" fmla="*/ 2510100 h 6136565"/>
                <a:gd name="connsiteX1" fmla="*/ 124253 w 365596"/>
                <a:gd name="connsiteY1" fmla="*/ 0 h 6136565"/>
                <a:gd name="connsiteX2" fmla="*/ 365596 w 365596"/>
                <a:gd name="connsiteY2" fmla="*/ 6136565 h 6136565"/>
                <a:gd name="connsiteX0" fmla="*/ 0 w 365596"/>
                <a:gd name="connsiteY0" fmla="*/ 0 h 3626465"/>
                <a:gd name="connsiteX1" fmla="*/ 365596 w 365596"/>
                <a:gd name="connsiteY1" fmla="*/ 3626465 h 362646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364" h="704842">
                  <a:moveTo>
                    <a:pt x="0" y="482068"/>
                  </a:moveTo>
                  <a:cubicBezTo>
                    <a:pt x="177396" y="704842"/>
                    <a:pt x="249576" y="489372"/>
                    <a:pt x="374364" y="0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6480175" y="5105400"/>
              <a:ext cx="869950" cy="344488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563526 w 563526"/>
                <a:gd name="connsiteY3" fmla="*/ 3626465 h 3626465"/>
                <a:gd name="connsiteX0" fmla="*/ 16032 w 381628"/>
                <a:gd name="connsiteY0" fmla="*/ 0 h 3626465"/>
                <a:gd name="connsiteX1" fmla="*/ 0 w 381628"/>
                <a:gd name="connsiteY1" fmla="*/ 119359 h 3626465"/>
                <a:gd name="connsiteX2" fmla="*/ 381628 w 381628"/>
                <a:gd name="connsiteY2" fmla="*/ 3626465 h 3626465"/>
                <a:gd name="connsiteX0" fmla="*/ 0 w 365596"/>
                <a:gd name="connsiteY0" fmla="*/ 2510100 h 6136565"/>
                <a:gd name="connsiteX1" fmla="*/ 124253 w 365596"/>
                <a:gd name="connsiteY1" fmla="*/ 0 h 6136565"/>
                <a:gd name="connsiteX2" fmla="*/ 365596 w 365596"/>
                <a:gd name="connsiteY2" fmla="*/ 6136565 h 6136565"/>
                <a:gd name="connsiteX0" fmla="*/ 0 w 365596"/>
                <a:gd name="connsiteY0" fmla="*/ 0 h 3626465"/>
                <a:gd name="connsiteX1" fmla="*/ 365596 w 365596"/>
                <a:gd name="connsiteY1" fmla="*/ 3626465 h 362646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657371 h 664675"/>
                <a:gd name="connsiteX1" fmla="*/ 82642 w 374364"/>
                <a:gd name="connsiteY1" fmla="*/ 0 h 664675"/>
                <a:gd name="connsiteX2" fmla="*/ 374364 w 374364"/>
                <a:gd name="connsiteY2" fmla="*/ 175303 h 66467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1007147 w 1169930"/>
                <a:gd name="connsiteY0" fmla="*/ 0 h 1983052"/>
                <a:gd name="connsiteX1" fmla="*/ 206621 w 1169930"/>
                <a:gd name="connsiteY1" fmla="*/ 1983052 h 1983052"/>
                <a:gd name="connsiteX0" fmla="*/ 800526 w 963309"/>
                <a:gd name="connsiteY0" fmla="*/ 0 h 1983052"/>
                <a:gd name="connsiteX1" fmla="*/ 0 w 963309"/>
                <a:gd name="connsiteY1" fmla="*/ 1983052 h 1983052"/>
                <a:gd name="connsiteX0" fmla="*/ 800526 w 800526"/>
                <a:gd name="connsiteY0" fmla="*/ 0 h 1983052"/>
                <a:gd name="connsiteX1" fmla="*/ 0 w 800526"/>
                <a:gd name="connsiteY1" fmla="*/ 1983052 h 19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526" h="1983052">
                  <a:moveTo>
                    <a:pt x="800526" y="0"/>
                  </a:moveTo>
                  <a:cubicBezTo>
                    <a:pt x="524917" y="1281862"/>
                    <a:pt x="73950" y="153385"/>
                    <a:pt x="0" y="1983052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2" name="Freeform 105"/>
            <p:cNvSpPr/>
            <p:nvPr/>
          </p:nvSpPr>
          <p:spPr bwMode="auto">
            <a:xfrm>
              <a:off x="7353300" y="2138363"/>
              <a:ext cx="384175" cy="3511550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353098"/>
                <a:gd name="connsiteY0" fmla="*/ 0 h 3588365"/>
                <a:gd name="connsiteX1" fmla="*/ 181898 w 353098"/>
                <a:gd name="connsiteY1" fmla="*/ 119359 h 3588365"/>
                <a:gd name="connsiteX2" fmla="*/ 48057 w 353098"/>
                <a:gd name="connsiteY2" fmla="*/ 776584 h 3588365"/>
                <a:gd name="connsiteX3" fmla="*/ 136327 w 353098"/>
                <a:gd name="connsiteY3" fmla="*/ 2472034 h 3588365"/>
                <a:gd name="connsiteX4" fmla="*/ 353098 w 353098"/>
                <a:gd name="connsiteY4" fmla="*/ 3588365 h 3588365"/>
                <a:gd name="connsiteX0" fmla="*/ 197930 w 353098"/>
                <a:gd name="connsiteY0" fmla="*/ 0 h 3588365"/>
                <a:gd name="connsiteX1" fmla="*/ 138126 w 353098"/>
                <a:gd name="connsiteY1" fmla="*/ 224152 h 3588365"/>
                <a:gd name="connsiteX2" fmla="*/ 48057 w 353098"/>
                <a:gd name="connsiteY2" fmla="*/ 776584 h 3588365"/>
                <a:gd name="connsiteX3" fmla="*/ 136327 w 353098"/>
                <a:gd name="connsiteY3" fmla="*/ 2472034 h 3588365"/>
                <a:gd name="connsiteX4" fmla="*/ 353098 w 353098"/>
                <a:gd name="connsiteY4" fmla="*/ 3588365 h 3588365"/>
                <a:gd name="connsiteX0" fmla="*/ 171667 w 353098"/>
                <a:gd name="connsiteY0" fmla="*/ 0 h 3493099"/>
                <a:gd name="connsiteX1" fmla="*/ 138126 w 353098"/>
                <a:gd name="connsiteY1" fmla="*/ 128886 h 3493099"/>
                <a:gd name="connsiteX2" fmla="*/ 48057 w 353098"/>
                <a:gd name="connsiteY2" fmla="*/ 681318 h 3493099"/>
                <a:gd name="connsiteX3" fmla="*/ 136327 w 353098"/>
                <a:gd name="connsiteY3" fmla="*/ 2376768 h 3493099"/>
                <a:gd name="connsiteX4" fmla="*/ 353098 w 353098"/>
                <a:gd name="connsiteY4" fmla="*/ 3493099 h 3493099"/>
                <a:gd name="connsiteX0" fmla="*/ 145404 w 353098"/>
                <a:gd name="connsiteY0" fmla="*/ 0 h 3512152"/>
                <a:gd name="connsiteX1" fmla="*/ 138126 w 353098"/>
                <a:gd name="connsiteY1" fmla="*/ 147939 h 3512152"/>
                <a:gd name="connsiteX2" fmla="*/ 48057 w 353098"/>
                <a:gd name="connsiteY2" fmla="*/ 700371 h 3512152"/>
                <a:gd name="connsiteX3" fmla="*/ 136327 w 353098"/>
                <a:gd name="connsiteY3" fmla="*/ 2395821 h 3512152"/>
                <a:gd name="connsiteX4" fmla="*/ 353098 w 353098"/>
                <a:gd name="connsiteY4" fmla="*/ 3512152 h 351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098" h="3512152">
                  <a:moveTo>
                    <a:pt x="145404" y="0"/>
                  </a:moveTo>
                  <a:lnTo>
                    <a:pt x="138126" y="147939"/>
                  </a:lnTo>
                  <a:cubicBezTo>
                    <a:pt x="136960" y="258320"/>
                    <a:pt x="0" y="323816"/>
                    <a:pt x="48057" y="700371"/>
                  </a:cubicBezTo>
                  <a:cubicBezTo>
                    <a:pt x="81895" y="1076609"/>
                    <a:pt x="85487" y="1927191"/>
                    <a:pt x="136327" y="2395821"/>
                  </a:cubicBezTo>
                  <a:cubicBezTo>
                    <a:pt x="187167" y="2864451"/>
                    <a:pt x="299273" y="3245134"/>
                    <a:pt x="353098" y="3512152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3" name="Bildobjekt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94387" y="2365186"/>
              <a:ext cx="449767" cy="53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Bildobjekt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08749" y="4184461"/>
              <a:ext cx="627382" cy="74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Magnetskiva 154"/>
            <p:cNvSpPr/>
            <p:nvPr/>
          </p:nvSpPr>
          <p:spPr bwMode="auto">
            <a:xfrm>
              <a:off x="5895975" y="3138488"/>
              <a:ext cx="809625" cy="814387"/>
            </a:xfrm>
            <a:prstGeom prst="flowChartMagneticDisk">
              <a:avLst/>
            </a:prstGeom>
            <a:gradFill>
              <a:gsLst>
                <a:gs pos="0">
                  <a:schemeClr val="bg1">
                    <a:lumMod val="50000"/>
                    <a:alpha val="49000"/>
                  </a:schemeClr>
                </a:gs>
                <a:gs pos="50000">
                  <a:schemeClr val="bg1">
                    <a:lumMod val="65000"/>
                    <a:alpha val="0"/>
                  </a:schemeClr>
                </a:gs>
                <a:gs pos="87000">
                  <a:schemeClr val="bg1">
                    <a:lumMod val="6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144000" rIns="0" anchor="ctr"/>
            <a:lstStyle/>
            <a:p>
              <a:pPr algn="ctr">
                <a:defRPr/>
              </a:pPr>
              <a:r>
                <a:rPr lang="en-US" sz="1200" b="1" dirty="0"/>
                <a:t>Company</a:t>
              </a:r>
            </a:p>
            <a:p>
              <a:pPr algn="ctr">
                <a:defRPr/>
              </a:pPr>
              <a:r>
                <a:rPr lang="en-US" sz="1200" b="1" dirty="0"/>
                <a:t>Web Server</a:t>
              </a:r>
            </a:p>
          </p:txBody>
        </p:sp>
        <p:sp>
          <p:nvSpPr>
            <p:cNvPr id="156" name="textruta 78"/>
            <p:cNvSpPr txBox="1">
              <a:spLocks noChangeArrowheads="1"/>
            </p:cNvSpPr>
            <p:nvPr/>
          </p:nvSpPr>
          <p:spPr bwMode="auto">
            <a:xfrm>
              <a:off x="7796062" y="4910464"/>
              <a:ext cx="5575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SIP</a:t>
              </a:r>
            </a:p>
          </p:txBody>
        </p:sp>
        <p:sp>
          <p:nvSpPr>
            <p:cNvPr id="157" name="textruta 78"/>
            <p:cNvSpPr txBox="1">
              <a:spLocks noChangeArrowheads="1"/>
            </p:cNvSpPr>
            <p:nvPr/>
          </p:nvSpPr>
          <p:spPr bwMode="auto">
            <a:xfrm>
              <a:off x="6786651" y="3700789"/>
              <a:ext cx="10717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/>
                <a:t>WS</a:t>
              </a:r>
            </a:p>
          </p:txBody>
        </p:sp>
        <p:sp>
          <p:nvSpPr>
            <p:cNvPr id="158" name="TextBox 104"/>
            <p:cNvSpPr txBox="1">
              <a:spLocks noChangeArrowheads="1"/>
            </p:cNvSpPr>
            <p:nvPr/>
          </p:nvSpPr>
          <p:spPr bwMode="auto">
            <a:xfrm>
              <a:off x="7384256" y="3256757"/>
              <a:ext cx="8556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media</a:t>
              </a:r>
            </a:p>
          </p:txBody>
        </p:sp>
        <p:pic>
          <p:nvPicPr>
            <p:cNvPr id="159" name="Picture 33" descr="laptop_computer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7648163" y="4095182"/>
              <a:ext cx="1260775" cy="87345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/>
          </p:spPr>
        </p:pic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24650" y="4152900"/>
              <a:ext cx="1198628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Richard </a:t>
            </a:r>
            <a:r>
              <a:rPr lang="en-US" sz="3600" dirty="0" smtClean="0"/>
              <a:t>Blakely</a:t>
            </a:r>
            <a:br>
              <a:rPr lang="en-US" sz="3600" dirty="0" smtClean="0"/>
            </a:br>
            <a:r>
              <a:rPr lang="en-US" sz="3600" dirty="0" smtClean="0"/>
              <a:t>CEO</a:t>
            </a:r>
            <a:br>
              <a:rPr lang="en-US" sz="3600" dirty="0" smtClean="0"/>
            </a:br>
            <a:r>
              <a:rPr lang="en-US" sz="3600" dirty="0" err="1" smtClean="0"/>
              <a:t>Influxis</a:t>
            </a:r>
            <a:r>
              <a:rPr lang="en-US" sz="3600" dirty="0" smtClean="0"/>
              <a:t> / </a:t>
            </a:r>
            <a:r>
              <a:rPr lang="en-US" sz="3600" dirty="0" err="1" smtClean="0"/>
              <a:t>XirSys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richard@influxis.com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20622" r="9866" b="45067"/>
          <a:stretch/>
        </p:blipFill>
        <p:spPr>
          <a:xfrm>
            <a:off x="1143000" y="2133600"/>
            <a:ext cx="5526024" cy="17834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86600" y="2240280"/>
            <a:ext cx="7315200" cy="1722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XirSys</a:t>
            </a:r>
            <a:r>
              <a:rPr lang="en-US" sz="2800" dirty="0" smtClean="0"/>
              <a:t> provides </a:t>
            </a:r>
            <a:r>
              <a:rPr lang="en-US" sz="2800" dirty="0" err="1" smtClean="0"/>
              <a:t>IaaS</a:t>
            </a:r>
            <a:r>
              <a:rPr lang="en-US" sz="2800" dirty="0" smtClean="0"/>
              <a:t> for </a:t>
            </a:r>
            <a:r>
              <a:rPr lang="en-US" sz="2800" dirty="0" err="1" smtClean="0"/>
              <a:t>WebRTC</a:t>
            </a:r>
            <a:r>
              <a:rPr lang="en-US" sz="2800" dirty="0" smtClean="0"/>
              <a:t> including TURN server hosting, professional support, client ecosystem, and much more.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WebRTC Streaming Basics</a:t>
            </a:r>
          </a:p>
        </p:txBody>
      </p:sp>
      <p:sp>
        <p:nvSpPr>
          <p:cNvPr id="25" name="Rectangle 2"/>
          <p:cNvSpPr>
            <a:spLocks/>
          </p:cNvSpPr>
          <p:nvPr/>
        </p:nvSpPr>
        <p:spPr bwMode="auto">
          <a:xfrm>
            <a:off x="3886200" y="4994244"/>
            <a:ext cx="2019300" cy="1027112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6" name="Rectangle 3"/>
          <p:cNvSpPr>
            <a:spLocks/>
          </p:cNvSpPr>
          <p:nvPr/>
        </p:nvSpPr>
        <p:spPr bwMode="auto">
          <a:xfrm>
            <a:off x="4189413" y="5259356"/>
            <a:ext cx="14144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A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956300" y="2833656"/>
            <a:ext cx="2730500" cy="1130300"/>
          </a:xfrm>
          <a:prstGeom prst="rect">
            <a:avLst/>
          </a:prstGeom>
          <a:solidFill>
            <a:srgbClr val="400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>
            <a:off x="6057900" y="3203544"/>
            <a:ext cx="254476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Gill Sans" charset="0"/>
                <a:cs typeface="Arial" charset="0"/>
                <a:sym typeface="Gill Sans" charset="0"/>
              </a:rPr>
              <a:t>STUN SERVER</a:t>
            </a:r>
          </a:p>
        </p:txBody>
      </p:sp>
      <p:sp>
        <p:nvSpPr>
          <p:cNvPr id="29" name="Rectangle 6"/>
          <p:cNvSpPr>
            <a:spLocks/>
          </p:cNvSpPr>
          <p:nvPr/>
        </p:nvSpPr>
        <p:spPr bwMode="auto">
          <a:xfrm>
            <a:off x="8763000" y="4994244"/>
            <a:ext cx="2019300" cy="1027112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9061450" y="5259356"/>
            <a:ext cx="1414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B</a:t>
            </a: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rot="10800000">
            <a:off x="8943975" y="3492469"/>
            <a:ext cx="830263" cy="12128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10800000" flipH="1">
            <a:off x="4889500" y="3492469"/>
            <a:ext cx="830263" cy="12128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rot="10800000" flipH="1">
            <a:off x="6070600" y="5500656"/>
            <a:ext cx="2541588" cy="1588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4" name="Rectangle 11"/>
          <p:cNvSpPr>
            <a:spLocks/>
          </p:cNvSpPr>
          <p:nvPr/>
        </p:nvSpPr>
        <p:spPr bwMode="auto">
          <a:xfrm>
            <a:off x="7108825" y="4981544"/>
            <a:ext cx="577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P2P</a:t>
            </a:r>
          </a:p>
        </p:txBody>
      </p:sp>
    </p:spTree>
    <p:extLst>
      <p:ext uri="{BB962C8B-B14F-4D97-AF65-F5344CB8AC3E}">
        <p14:creationId xmlns:p14="http://schemas.microsoft.com/office/powerpoint/2010/main" val="4977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Glen Gerhard</a:t>
            </a:r>
          </a:p>
          <a:p>
            <a:pPr lvl="1"/>
            <a:r>
              <a:rPr lang="en-US" dirty="0"/>
              <a:t>VP Product Management</a:t>
            </a:r>
          </a:p>
          <a:p>
            <a:pPr lvl="1"/>
            <a:r>
              <a:rPr lang="en-US" dirty="0" err="1"/>
              <a:t>Sansay</a:t>
            </a:r>
            <a:endParaRPr lang="en-US" dirty="0"/>
          </a:p>
          <a:p>
            <a:r>
              <a:rPr lang="en-US" dirty="0" smtClean="0"/>
              <a:t>Karl </a:t>
            </a:r>
            <a:r>
              <a:rPr lang="en-US" dirty="0"/>
              <a:t>Stahl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CEO/CTO</a:t>
            </a:r>
            <a:endParaRPr lang="en-US" dirty="0">
              <a:solidFill>
                <a:sysClr val="windowText" lastClr="000000"/>
              </a:solidFill>
            </a:endParaRP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Ingate Systems</a:t>
            </a:r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Richard Bl</a:t>
            </a:r>
            <a:r>
              <a:rPr lang="en-US" dirty="0"/>
              <a:t>akely</a:t>
            </a:r>
          </a:p>
          <a:p>
            <a:pPr lvl="1"/>
            <a:r>
              <a:rPr lang="en-US" dirty="0" smtClean="0"/>
              <a:t>CEO</a:t>
            </a:r>
            <a:endParaRPr lang="en-US" dirty="0"/>
          </a:p>
          <a:p>
            <a:pPr lvl="1"/>
            <a:r>
              <a:rPr lang="en-US" dirty="0" err="1" smtClean="0"/>
              <a:t>Influxis</a:t>
            </a:r>
            <a:r>
              <a:rPr lang="en-US" dirty="0" smtClean="0"/>
              <a:t> / </a:t>
            </a:r>
            <a:r>
              <a:rPr lang="en-US" dirty="0" err="1" smtClean="0"/>
              <a:t>XirSys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 Basics</a:t>
            </a: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1828800" y="1600200"/>
            <a:ext cx="10787063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spcBef>
                <a:spcPts val="2400"/>
              </a:spcBef>
            </a:pPr>
            <a:r>
              <a:rPr lang="en-US" sz="3200" dirty="0">
                <a:solidFill>
                  <a:schemeClr val="tx1"/>
                </a:solidFill>
                <a:latin typeface="Arial" charset="0"/>
                <a:ea typeface="Gill Sans" charset="0"/>
                <a:cs typeface="Arial" charset="0"/>
              </a:rPr>
              <a:t>Provides relays for data transfer between participants using NAT traversal</a:t>
            </a: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3886200" y="4994244"/>
            <a:ext cx="2019300" cy="1027112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7" name="Rectangle 3"/>
          <p:cNvSpPr>
            <a:spLocks/>
          </p:cNvSpPr>
          <p:nvPr/>
        </p:nvSpPr>
        <p:spPr bwMode="auto">
          <a:xfrm>
            <a:off x="4189413" y="5259356"/>
            <a:ext cx="14144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A</a:t>
            </a: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5956300" y="2833656"/>
            <a:ext cx="2730500" cy="1130300"/>
          </a:xfrm>
          <a:prstGeom prst="rect">
            <a:avLst/>
          </a:prstGeom>
          <a:solidFill>
            <a:srgbClr val="400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>
            <a:off x="6047109" y="3184157"/>
            <a:ext cx="25663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ea typeface="Gill Sans" charset="0"/>
                <a:cs typeface="Arial" charset="0"/>
                <a:sym typeface="Gill Sans" charset="0"/>
              </a:rPr>
              <a:t>TURN SERVER</a:t>
            </a: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8763000" y="4994244"/>
            <a:ext cx="2019300" cy="1027112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9061450" y="5259356"/>
            <a:ext cx="1414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B</a:t>
            </a: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10800000">
            <a:off x="8943975" y="3492469"/>
            <a:ext cx="830263" cy="12128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H="1">
            <a:off x="4889500" y="3492469"/>
            <a:ext cx="830263" cy="12128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Basics</a:t>
            </a: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1828800" y="1600200"/>
            <a:ext cx="10787063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2400"/>
              </a:spcBef>
            </a:pPr>
            <a:r>
              <a:rPr lang="en-US" sz="3200" dirty="0">
                <a:latin typeface="Arial" charset="0"/>
                <a:ea typeface="Gill Sans" charset="0"/>
                <a:cs typeface="Arial" charset="0"/>
              </a:rPr>
              <a:t>Provides one-to-many and many-to-many transmission of data</a:t>
            </a:r>
          </a:p>
        </p:txBody>
      </p: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1625600" y="2133600"/>
            <a:ext cx="11709400" cy="5321300"/>
            <a:chOff x="0" y="0"/>
            <a:chExt cx="7376" cy="3352"/>
          </a:xfrm>
        </p:grpSpPr>
        <p:sp>
          <p:nvSpPr>
            <p:cNvPr id="42" name="Rectangle 3"/>
            <p:cNvSpPr>
              <a:spLocks/>
            </p:cNvSpPr>
            <p:nvPr/>
          </p:nvSpPr>
          <p:spPr bwMode="auto">
            <a:xfrm>
              <a:off x="136" y="2368"/>
              <a:ext cx="1272" cy="712"/>
            </a:xfrm>
            <a:prstGeom prst="rect">
              <a:avLst/>
            </a:prstGeom>
            <a:solidFill>
              <a:srgbClr val="8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3" name="Rectangle 4"/>
            <p:cNvSpPr>
              <a:spLocks/>
            </p:cNvSpPr>
            <p:nvPr/>
          </p:nvSpPr>
          <p:spPr bwMode="auto">
            <a:xfrm>
              <a:off x="327" y="2552"/>
              <a:ext cx="89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Client A</a:t>
              </a:r>
            </a:p>
          </p:txBody>
        </p:sp>
        <p:sp>
          <p:nvSpPr>
            <p:cNvPr id="44" name="Rectangle 5"/>
            <p:cNvSpPr>
              <a:spLocks/>
            </p:cNvSpPr>
            <p:nvPr/>
          </p:nvSpPr>
          <p:spPr bwMode="auto">
            <a:xfrm>
              <a:off x="1584" y="1000"/>
              <a:ext cx="2528" cy="712"/>
            </a:xfrm>
            <a:prstGeom prst="rect">
              <a:avLst/>
            </a:prstGeom>
            <a:solidFill>
              <a:srgbClr val="40008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5" name="Rectangle 6"/>
            <p:cNvSpPr>
              <a:spLocks/>
            </p:cNvSpPr>
            <p:nvPr/>
          </p:nvSpPr>
          <p:spPr bwMode="auto">
            <a:xfrm>
              <a:off x="1676" y="1220"/>
              <a:ext cx="23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STREAMING SERVER</a:t>
              </a:r>
            </a:p>
          </p:txBody>
        </p:sp>
        <p:sp>
          <p:nvSpPr>
            <p:cNvPr id="46" name="Rectangle 7"/>
            <p:cNvSpPr>
              <a:spLocks/>
            </p:cNvSpPr>
            <p:nvPr/>
          </p:nvSpPr>
          <p:spPr bwMode="auto">
            <a:xfrm>
              <a:off x="4304" y="2640"/>
              <a:ext cx="1272" cy="712"/>
            </a:xfrm>
            <a:prstGeom prst="rect">
              <a:avLst/>
            </a:prstGeom>
            <a:solidFill>
              <a:srgbClr val="8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7" name="Rectangle 8"/>
            <p:cNvSpPr>
              <a:spLocks/>
            </p:cNvSpPr>
            <p:nvPr/>
          </p:nvSpPr>
          <p:spPr bwMode="auto">
            <a:xfrm>
              <a:off x="4492" y="2824"/>
              <a:ext cx="89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Client B</a:t>
              </a: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rot="10800000" flipH="1">
              <a:off x="1043" y="1809"/>
              <a:ext cx="465" cy="5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rot="10800000">
              <a:off x="4081" y="1807"/>
              <a:ext cx="728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0" name="Rectangle 11"/>
            <p:cNvSpPr>
              <a:spLocks/>
            </p:cNvSpPr>
            <p:nvPr/>
          </p:nvSpPr>
          <p:spPr bwMode="auto">
            <a:xfrm>
              <a:off x="5696" y="1848"/>
              <a:ext cx="1272" cy="712"/>
            </a:xfrm>
            <a:prstGeom prst="rect">
              <a:avLst/>
            </a:prstGeom>
            <a:solidFill>
              <a:srgbClr val="8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1" name="Rectangle 12"/>
            <p:cNvSpPr>
              <a:spLocks/>
            </p:cNvSpPr>
            <p:nvPr/>
          </p:nvSpPr>
          <p:spPr bwMode="auto">
            <a:xfrm>
              <a:off x="5870" y="2032"/>
              <a:ext cx="92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Client C</a:t>
              </a: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rot="10800000">
              <a:off x="4168" y="1479"/>
              <a:ext cx="1251" cy="5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3" name="Rectangle 14"/>
            <p:cNvSpPr>
              <a:spLocks/>
            </p:cNvSpPr>
            <p:nvPr/>
          </p:nvSpPr>
          <p:spPr bwMode="auto">
            <a:xfrm>
              <a:off x="6104" y="968"/>
              <a:ext cx="1272" cy="712"/>
            </a:xfrm>
            <a:prstGeom prst="rect">
              <a:avLst/>
            </a:prstGeom>
            <a:solidFill>
              <a:srgbClr val="8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4" name="Rectangle 15"/>
            <p:cNvSpPr>
              <a:spLocks/>
            </p:cNvSpPr>
            <p:nvPr/>
          </p:nvSpPr>
          <p:spPr bwMode="auto">
            <a:xfrm>
              <a:off x="6274" y="1152"/>
              <a:ext cx="93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Client D</a:t>
              </a: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 flipH="1">
              <a:off x="4191" y="1307"/>
              <a:ext cx="178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6" name="Rectangle 17"/>
            <p:cNvSpPr>
              <a:spLocks/>
            </p:cNvSpPr>
            <p:nvPr/>
          </p:nvSpPr>
          <p:spPr bwMode="auto">
            <a:xfrm>
              <a:off x="5696" y="88"/>
              <a:ext cx="1272" cy="712"/>
            </a:xfrm>
            <a:prstGeom prst="rect">
              <a:avLst/>
            </a:prstGeom>
            <a:solidFill>
              <a:srgbClr val="8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7" name="Rectangle 18"/>
            <p:cNvSpPr>
              <a:spLocks/>
            </p:cNvSpPr>
            <p:nvPr/>
          </p:nvSpPr>
          <p:spPr bwMode="auto">
            <a:xfrm>
              <a:off x="5895" y="272"/>
              <a:ext cx="87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Client E</a:t>
              </a: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 flipH="1">
              <a:off x="4192" y="499"/>
              <a:ext cx="1222" cy="6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21"/>
            <p:cNvSpPr>
              <a:spLocks noChangeShapeType="1"/>
            </p:cNvSpPr>
            <p:nvPr/>
          </p:nvSpPr>
          <p:spPr bwMode="auto">
            <a:xfrm rot="10800000">
              <a:off x="1113" y="771"/>
              <a:ext cx="412" cy="2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pic>
          <p:nvPicPr>
            <p:cNvPr id="61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64"/>
              <a:ext cx="72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0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for Streaming</a:t>
            </a:r>
          </a:p>
        </p:txBody>
      </p:sp>
      <p:sp>
        <p:nvSpPr>
          <p:cNvPr id="76" name="Rectangle 2"/>
          <p:cNvSpPr>
            <a:spLocks/>
          </p:cNvSpPr>
          <p:nvPr/>
        </p:nvSpPr>
        <p:spPr bwMode="auto">
          <a:xfrm>
            <a:off x="1014413" y="4141787"/>
            <a:ext cx="1744662" cy="976313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77" name="Rectangle 3"/>
          <p:cNvSpPr>
            <a:spLocks/>
          </p:cNvSpPr>
          <p:nvPr/>
        </p:nvSpPr>
        <p:spPr bwMode="auto">
          <a:xfrm>
            <a:off x="1276350" y="4394200"/>
            <a:ext cx="12223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A</a:t>
            </a:r>
          </a:p>
        </p:txBody>
      </p:sp>
      <p:sp>
        <p:nvSpPr>
          <p:cNvPr id="78" name="Rectangle 4"/>
          <p:cNvSpPr>
            <a:spLocks/>
          </p:cNvSpPr>
          <p:nvPr/>
        </p:nvSpPr>
        <p:spPr bwMode="auto">
          <a:xfrm>
            <a:off x="3898900" y="4191000"/>
            <a:ext cx="2362200" cy="901700"/>
          </a:xfrm>
          <a:prstGeom prst="rect">
            <a:avLst/>
          </a:prstGeom>
          <a:solidFill>
            <a:srgbClr val="400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3989388" y="4406900"/>
            <a:ext cx="21955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TURN SERVER</a:t>
            </a:r>
          </a:p>
        </p:txBody>
      </p:sp>
      <p:sp>
        <p:nvSpPr>
          <p:cNvPr id="80" name="Rectangle 6"/>
          <p:cNvSpPr>
            <a:spLocks/>
          </p:cNvSpPr>
          <p:nvPr/>
        </p:nvSpPr>
        <p:spPr bwMode="auto">
          <a:xfrm>
            <a:off x="4206875" y="5995987"/>
            <a:ext cx="1744663" cy="976313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1" name="Rectangle 7"/>
          <p:cNvSpPr>
            <a:spLocks/>
          </p:cNvSpPr>
          <p:nvPr/>
        </p:nvSpPr>
        <p:spPr bwMode="auto">
          <a:xfrm>
            <a:off x="4465638" y="6248400"/>
            <a:ext cx="12207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B</a:t>
            </a:r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 rot="10800000" flipH="1">
            <a:off x="5087938" y="5284787"/>
            <a:ext cx="0" cy="6223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2901950" y="4625975"/>
            <a:ext cx="855663" cy="63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pic>
        <p:nvPicPr>
          <p:cNvPr id="8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649537"/>
            <a:ext cx="10985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792412"/>
            <a:ext cx="8556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Line 12"/>
          <p:cNvSpPr>
            <a:spLocks noChangeShapeType="1"/>
          </p:cNvSpPr>
          <p:nvPr/>
        </p:nvSpPr>
        <p:spPr bwMode="auto">
          <a:xfrm flipH="1">
            <a:off x="5078413" y="3748087"/>
            <a:ext cx="3175" cy="257175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7" name="Rectangle 13"/>
          <p:cNvSpPr>
            <a:spLocks/>
          </p:cNvSpPr>
          <p:nvPr/>
        </p:nvSpPr>
        <p:spPr bwMode="auto">
          <a:xfrm>
            <a:off x="3924300" y="2222500"/>
            <a:ext cx="2333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Arial" charset="0"/>
                <a:ea typeface="Gill Sans" charset="0"/>
                <a:cs typeface="Arial" charset="0"/>
                <a:sym typeface="Gill Sans" charset="0"/>
              </a:rPr>
              <a:t>Record Media</a:t>
            </a:r>
          </a:p>
        </p:txBody>
      </p:sp>
      <p:sp>
        <p:nvSpPr>
          <p:cNvPr id="88" name="Rectangle 14"/>
          <p:cNvSpPr>
            <a:spLocks/>
          </p:cNvSpPr>
          <p:nvPr/>
        </p:nvSpPr>
        <p:spPr bwMode="auto">
          <a:xfrm>
            <a:off x="6530975" y="4194175"/>
            <a:ext cx="3136900" cy="876300"/>
          </a:xfrm>
          <a:prstGeom prst="rect">
            <a:avLst/>
          </a:prstGeom>
          <a:solidFill>
            <a:srgbClr val="400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9" name="Rectangle 15"/>
          <p:cNvSpPr>
            <a:spLocks/>
          </p:cNvSpPr>
          <p:nvPr/>
        </p:nvSpPr>
        <p:spPr bwMode="auto">
          <a:xfrm>
            <a:off x="6680200" y="4422775"/>
            <a:ext cx="2832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STREAMING SERVER</a:t>
            </a:r>
          </a:p>
        </p:txBody>
      </p:sp>
      <p:sp>
        <p:nvSpPr>
          <p:cNvPr id="90" name="Rectangle 16"/>
          <p:cNvSpPr>
            <a:spLocks/>
          </p:cNvSpPr>
          <p:nvPr/>
        </p:nvSpPr>
        <p:spPr bwMode="auto">
          <a:xfrm>
            <a:off x="9888538" y="6215062"/>
            <a:ext cx="1458912" cy="877888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1" name="Rectangle 17"/>
          <p:cNvSpPr>
            <a:spLocks/>
          </p:cNvSpPr>
          <p:nvPr/>
        </p:nvSpPr>
        <p:spPr bwMode="auto">
          <a:xfrm>
            <a:off x="10106025" y="6442075"/>
            <a:ext cx="10207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B</a:t>
            </a:r>
          </a:p>
        </p:txBody>
      </p:sp>
      <p:sp>
        <p:nvSpPr>
          <p:cNvPr id="92" name="Line 18"/>
          <p:cNvSpPr>
            <a:spLocks noChangeShapeType="1"/>
          </p:cNvSpPr>
          <p:nvPr/>
        </p:nvSpPr>
        <p:spPr bwMode="auto">
          <a:xfrm rot="10800000">
            <a:off x="9634538" y="5189537"/>
            <a:ext cx="835025" cy="887413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3" name="Rectangle 19"/>
          <p:cNvSpPr>
            <a:spLocks/>
          </p:cNvSpPr>
          <p:nvPr/>
        </p:nvSpPr>
        <p:spPr bwMode="auto">
          <a:xfrm>
            <a:off x="11485563" y="5238750"/>
            <a:ext cx="1458912" cy="877887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4" name="Rectangle 20"/>
          <p:cNvSpPr>
            <a:spLocks/>
          </p:cNvSpPr>
          <p:nvPr/>
        </p:nvSpPr>
        <p:spPr bwMode="auto">
          <a:xfrm>
            <a:off x="11684000" y="5465762"/>
            <a:ext cx="10620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C</a:t>
            </a:r>
          </a:p>
        </p:txBody>
      </p:sp>
      <p:sp>
        <p:nvSpPr>
          <p:cNvPr id="95" name="Line 21"/>
          <p:cNvSpPr>
            <a:spLocks noChangeShapeType="1"/>
          </p:cNvSpPr>
          <p:nvPr/>
        </p:nvSpPr>
        <p:spPr bwMode="auto">
          <a:xfrm rot="10800000">
            <a:off x="9732963" y="4784725"/>
            <a:ext cx="1435100" cy="7302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6" name="Rectangle 22"/>
          <p:cNvSpPr>
            <a:spLocks/>
          </p:cNvSpPr>
          <p:nvPr/>
        </p:nvSpPr>
        <p:spPr bwMode="auto">
          <a:xfrm>
            <a:off x="11952288" y="4152900"/>
            <a:ext cx="1458912" cy="877887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7" name="Rectangle 23"/>
          <p:cNvSpPr>
            <a:spLocks/>
          </p:cNvSpPr>
          <p:nvPr/>
        </p:nvSpPr>
        <p:spPr bwMode="auto">
          <a:xfrm>
            <a:off x="12149138" y="4379912"/>
            <a:ext cx="1073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D</a:t>
            </a:r>
          </a:p>
        </p:txBody>
      </p:sp>
      <p:sp>
        <p:nvSpPr>
          <p:cNvPr id="98" name="Line 24"/>
          <p:cNvSpPr>
            <a:spLocks noChangeShapeType="1"/>
          </p:cNvSpPr>
          <p:nvPr/>
        </p:nvSpPr>
        <p:spPr bwMode="auto">
          <a:xfrm flipH="1">
            <a:off x="9759950" y="4572000"/>
            <a:ext cx="2043113" cy="158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9" name="Rectangle 25"/>
          <p:cNvSpPr>
            <a:spLocks/>
          </p:cNvSpPr>
          <p:nvPr/>
        </p:nvSpPr>
        <p:spPr bwMode="auto">
          <a:xfrm>
            <a:off x="11485563" y="3067050"/>
            <a:ext cx="1458912" cy="879475"/>
          </a:xfrm>
          <a:prstGeom prst="rect">
            <a:avLst/>
          </a:prstGeom>
          <a:solidFill>
            <a:srgbClr val="8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0" name="Rectangle 26"/>
          <p:cNvSpPr>
            <a:spLocks/>
          </p:cNvSpPr>
          <p:nvPr/>
        </p:nvSpPr>
        <p:spPr bwMode="auto">
          <a:xfrm>
            <a:off x="11712575" y="3294062"/>
            <a:ext cx="1003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 E</a:t>
            </a:r>
          </a:p>
        </p:txBody>
      </p:sp>
      <p:sp>
        <p:nvSpPr>
          <p:cNvPr id="101" name="Line 27"/>
          <p:cNvSpPr>
            <a:spLocks noChangeShapeType="1"/>
          </p:cNvSpPr>
          <p:nvPr/>
        </p:nvSpPr>
        <p:spPr bwMode="auto">
          <a:xfrm flipH="1">
            <a:off x="9759950" y="3575050"/>
            <a:ext cx="1401763" cy="766762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2" name="Rectangle 28"/>
          <p:cNvSpPr>
            <a:spLocks/>
          </p:cNvSpPr>
          <p:nvPr/>
        </p:nvSpPr>
        <p:spPr bwMode="auto">
          <a:xfrm>
            <a:off x="6797675" y="1752600"/>
            <a:ext cx="2501900" cy="1358900"/>
          </a:xfrm>
          <a:prstGeom prst="rect">
            <a:avLst/>
          </a:prstGeom>
          <a:solidFill>
            <a:srgbClr val="CCCCCC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3" name="Rectangle 29"/>
          <p:cNvSpPr>
            <a:spLocks/>
          </p:cNvSpPr>
          <p:nvPr/>
        </p:nvSpPr>
        <p:spPr bwMode="auto">
          <a:xfrm>
            <a:off x="6848475" y="1792287"/>
            <a:ext cx="2336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Innovation Layer, Transcode &amp;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Package</a:t>
            </a:r>
          </a:p>
        </p:txBody>
      </p:sp>
      <p:sp>
        <p:nvSpPr>
          <p:cNvPr id="104" name="Line 30"/>
          <p:cNvSpPr>
            <a:spLocks noChangeShapeType="1"/>
          </p:cNvSpPr>
          <p:nvPr/>
        </p:nvSpPr>
        <p:spPr bwMode="auto">
          <a:xfrm flipH="1">
            <a:off x="5994400" y="2833687"/>
            <a:ext cx="650875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5" name="Line 31"/>
          <p:cNvSpPr>
            <a:spLocks noChangeShapeType="1"/>
          </p:cNvSpPr>
          <p:nvPr/>
        </p:nvSpPr>
        <p:spPr bwMode="auto">
          <a:xfrm rot="10800000">
            <a:off x="8048625" y="3244850"/>
            <a:ext cx="0" cy="838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Out More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Visit us at: </a:t>
            </a:r>
            <a:r>
              <a:rPr lang="en-US" smtClean="0">
                <a:hlinkClick r:id="rId2"/>
              </a:rPr>
              <a:t>www.xirsys.com</a:t>
            </a:r>
            <a:endParaRPr lang="en-US" smtClean="0"/>
          </a:p>
          <a:p>
            <a:r>
              <a:rPr lang="en-US" smtClean="0"/>
              <a:t>BETA testers, email: </a:t>
            </a:r>
            <a:r>
              <a:rPr lang="en-US" smtClean="0">
                <a:hlinkClick r:id="rId3"/>
              </a:rPr>
              <a:t>beta@xirsys.com</a:t>
            </a:r>
            <a:endParaRPr lang="en-US" smtClean="0"/>
          </a:p>
          <a:p>
            <a:r>
              <a:rPr lang="en-US" smtClean="0"/>
              <a:t>Direct email: </a:t>
            </a:r>
            <a:r>
              <a:rPr lang="en-US" smtClean="0">
                <a:hlinkClick r:id="rId4"/>
              </a:rPr>
              <a:t>richard@xirsys.com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93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300" y="1451242"/>
            <a:ext cx="13405300" cy="605659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When is a TURN server required?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Firewall issues cannot be circumvented?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Do these techniques compromise security and is the proposed firewall combined with the TURN server a solution to that?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Do they allow security to be bypassed?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kind of Quality improvements could be added considering the TURN server as part of the firewall?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are the performance and latency issues of a STUN or TURN implementation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www-deadline-com.vimg.net/wp-content/uploads/2010/12/histor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3" y="1371600"/>
            <a:ext cx="6069797" cy="55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Glen Gerhard</a:t>
            </a:r>
            <a:br>
              <a:rPr lang="en-US" sz="3600" dirty="0" smtClean="0"/>
            </a:br>
            <a:r>
              <a:rPr lang="en-US" sz="3600" dirty="0" smtClean="0"/>
              <a:t>VP Product Management</a:t>
            </a:r>
            <a:br>
              <a:rPr lang="en-US" sz="3600" dirty="0" smtClean="0"/>
            </a:br>
            <a:r>
              <a:rPr lang="en-US" sz="3600" dirty="0" smtClean="0"/>
              <a:t>Sansay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ggerhard@sansay.com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98" y="1542711"/>
            <a:ext cx="6485619" cy="10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Connectivity Est.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299" y="1451242"/>
            <a:ext cx="10175629" cy="475624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Builds a candidate list for endpoints to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use as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available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Uses direct path, STUN or TURN paths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	Direct is called Host Path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	Outside NAT path is Server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	TURN is called Relay Path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Candidates provided by application server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for each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path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Compatible with SIP endpoints at media layer</a:t>
            </a:r>
          </a:p>
          <a:p>
            <a:pPr>
              <a:spcAft>
                <a:spcPts val="857"/>
              </a:spcAft>
            </a:pPr>
            <a:r>
              <a:rPr lang="en-US" sz="3100" dirty="0">
                <a:latin typeface="Arial" pitchFamily="34" charset="0"/>
                <a:cs typeface="Arial" pitchFamily="34" charset="0"/>
              </a:rPr>
              <a:t>Algorithm decided on candidate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directives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72589" y="2250042"/>
            <a:ext cx="2490938" cy="5505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6" tIns="65304" rIns="130606" bIns="65304" rtlCol="0" anchor="ctr"/>
          <a:lstStyle/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2589" y="2295097"/>
            <a:ext cx="2264343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TURN Server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244632" y="5715496"/>
            <a:ext cx="2490938" cy="550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6" tIns="65304" rIns="130606" bIns="65304" rtlCol="0" anchor="ctr"/>
          <a:lstStyle/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86732" y="5715496"/>
            <a:ext cx="905894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372589" y="6593895"/>
            <a:ext cx="2490938" cy="5505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6" tIns="65304" rIns="130606" bIns="65304" rtlCol="0" anchor="ctr"/>
          <a:lstStyle/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72589" y="6638951"/>
            <a:ext cx="2116867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STUN Client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4" idx="0"/>
          </p:cNvCxnSpPr>
          <p:nvPr/>
        </p:nvCxnSpPr>
        <p:spPr>
          <a:xfrm flipH="1" flipV="1">
            <a:off x="12990897" y="2800605"/>
            <a:ext cx="833514" cy="66409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668701" y="5279981"/>
            <a:ext cx="1194826" cy="135896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266114" y="3464699"/>
            <a:ext cx="1116593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4006" y="4836783"/>
            <a:ext cx="949880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22486" y="4149282"/>
            <a:ext cx="1246437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Server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927659" y="4378897"/>
            <a:ext cx="1194826" cy="135896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3039" y="6629400"/>
            <a:ext cx="10930149" cy="1116783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en-US" sz="1600" dirty="0"/>
              <a:t>a=candidate:1 1 UDP 2130706431 10.10.1.11 8338 </a:t>
            </a:r>
            <a:r>
              <a:rPr lang="en-US" sz="1600" dirty="0" err="1"/>
              <a:t>typ</a:t>
            </a:r>
            <a:r>
              <a:rPr lang="en-US" sz="1600" dirty="0"/>
              <a:t> host</a:t>
            </a:r>
          </a:p>
          <a:p>
            <a:r>
              <a:rPr lang="en-US" sz="1600" dirty="0"/>
              <a:t>a=candidate:2 1 UDP 1694498815 192.8.2.13 45664 </a:t>
            </a:r>
            <a:r>
              <a:rPr lang="en-US" sz="1600" dirty="0" err="1"/>
              <a:t>typ</a:t>
            </a:r>
            <a:r>
              <a:rPr lang="en-US" sz="1600" dirty="0"/>
              <a:t> </a:t>
            </a:r>
            <a:r>
              <a:rPr lang="en-US" sz="1600" dirty="0" err="1"/>
              <a:t>srflx</a:t>
            </a:r>
            <a:r>
              <a:rPr lang="en-US" sz="1600" dirty="0"/>
              <a:t> </a:t>
            </a:r>
            <a:r>
              <a:rPr lang="en-US" sz="1600" dirty="0" err="1"/>
              <a:t>raddr</a:t>
            </a:r>
            <a:r>
              <a:rPr lang="en-US" sz="1600" dirty="0"/>
              <a:t> 10.10.1.11 </a:t>
            </a:r>
            <a:r>
              <a:rPr lang="en-US" sz="1600" dirty="0" err="1"/>
              <a:t>rport</a:t>
            </a:r>
            <a:r>
              <a:rPr lang="en-US" sz="1600" dirty="0"/>
              <a:t> 8338</a:t>
            </a:r>
          </a:p>
          <a:p>
            <a:r>
              <a:rPr lang="en-US" sz="1600" dirty="0"/>
              <a:t>a=candidate:3 1 UDP 6130862446 64.97.22.36 53248 </a:t>
            </a:r>
            <a:r>
              <a:rPr lang="en-US" sz="1600" dirty="0" err="1"/>
              <a:t>typ</a:t>
            </a:r>
            <a:r>
              <a:rPr lang="en-US" sz="1600" dirty="0"/>
              <a:t> relay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5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STUN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9091" y="1749726"/>
            <a:ext cx="9147622" cy="608737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Endpoints generate special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signaling packets for STUN Protocol</a:t>
            </a:r>
          </a:p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 maps STUN packets per normal, seen at Server</a:t>
            </a:r>
          </a:p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information passed back to Client</a:t>
            </a:r>
          </a:p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 then passed Client to Application Server</a:t>
            </a:r>
          </a:p>
          <a:p>
            <a:pPr>
              <a:spcAft>
                <a:spcPts val="857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Provided to far end device for external relay</a:t>
            </a:r>
          </a:p>
          <a:p>
            <a:pPr>
              <a:spcAft>
                <a:spcPts val="857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Server Candidates usually #2 after Host</a:t>
            </a:r>
          </a:p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Can be blocked by NAT/Firewall depending on type</a:t>
            </a:r>
          </a:p>
          <a:p>
            <a:pPr>
              <a:spcAft>
                <a:spcPts val="857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Corporate firewalls often cause issues</a:t>
            </a:r>
          </a:p>
          <a:p>
            <a:pPr>
              <a:spcAft>
                <a:spcPts val="857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Firewalls becoming more restrictive.</a:t>
            </a:r>
          </a:p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Percentage of calls that fail varies (10-15% +/- ?)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372589" y="2250042"/>
            <a:ext cx="2490938" cy="5505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6" tIns="65304" rIns="130606" bIns="65304" rtlCol="0" anchor="ctr"/>
          <a:lstStyle/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2589" y="2295097"/>
            <a:ext cx="2246710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STUN Server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44632" y="5715496"/>
            <a:ext cx="2490938" cy="5505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6" tIns="65304" rIns="130606" bIns="65304" rtlCol="0" anchor="ctr"/>
          <a:lstStyle/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86732" y="5715496"/>
            <a:ext cx="905894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72589" y="6593895"/>
            <a:ext cx="2490938" cy="5505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6" tIns="65304" rIns="130606" bIns="65304" rtlCol="0" anchor="ctr"/>
          <a:lstStyle/>
          <a:p>
            <a:pPr>
              <a:spcAft>
                <a:spcPts val="857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2589" y="6638951"/>
            <a:ext cx="2116867" cy="532007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STUN Client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3181846" y="2800603"/>
            <a:ext cx="28971" cy="37932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986731" y="2845659"/>
            <a:ext cx="0" cy="37932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181845" y="3450002"/>
            <a:ext cx="853700" cy="48584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Bind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99049" y="4261181"/>
            <a:ext cx="1671232" cy="1424559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spcAft>
                <a:spcPts val="857"/>
              </a:spcAft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Response:</a:t>
            </a:r>
          </a:p>
          <a:p>
            <a:pPr>
              <a:spcAft>
                <a:spcPts val="857"/>
              </a:spcAft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Sending </a:t>
            </a:r>
          </a:p>
          <a:p>
            <a:pPr>
              <a:spcAft>
                <a:spcPts val="857"/>
              </a:spcAft>
            </a:pPr>
            <a:r>
              <a:rPr lang="en-US" sz="2300" dirty="0" err="1">
                <a:latin typeface="Arial" pitchFamily="34" charset="0"/>
                <a:cs typeface="Arial" pitchFamily="34" charset="0"/>
              </a:rPr>
              <a:t>lP:UDP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Difficulties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298" y="1451242"/>
            <a:ext cx="12954984" cy="62874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Application system does not control TURN server directly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	Creates a risk for DOS at media layer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Encryption keys not known by TURN server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	So cannot be used for SRTP-RTP translation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	So cannot be used for transcoding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Performance of media layer is not reported on call legs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	May be able to get end-end data, but not per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call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	leg data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ICE candidate checks can add to PDD on sessions</a:t>
            </a:r>
          </a:p>
          <a:p>
            <a:pPr>
              <a:spcAft>
                <a:spcPts val="857"/>
              </a:spcAft>
            </a:pPr>
            <a:r>
              <a:rPr lang="en-US" sz="3400" dirty="0">
                <a:latin typeface="Arial" pitchFamily="34" charset="0"/>
                <a:cs typeface="Arial" pitchFamily="34" charset="0"/>
              </a:rPr>
              <a:t>	Trickle ICE is useful but call set up is still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delayed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98353"/>
            <a:ext cx="11094720" cy="676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Secure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16AEE-1E8F-41D4-989B-5B776B1817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82" y="5744418"/>
            <a:ext cx="1269530" cy="9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83" y="6665542"/>
            <a:ext cx="1171171" cy="60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35401" y="2015101"/>
            <a:ext cx="6539346" cy="20977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0" tIns="58610" rIns="117220" bIns="58610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78746" y="3001218"/>
            <a:ext cx="2275224" cy="9841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0" tIns="58610" rIns="117220" bIns="5861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65437" y="2113712"/>
            <a:ext cx="2712151" cy="518474"/>
          </a:xfrm>
          <a:prstGeom prst="rect">
            <a:avLst/>
          </a:prstGeom>
        </p:spPr>
        <p:txBody>
          <a:bodyPr wrap="none" lIns="117220" tIns="58610" rIns="117220" bIns="58610">
            <a:spAutoFit/>
          </a:bodyPr>
          <a:lstStyle/>
          <a:p>
            <a:pPr>
              <a:spcAft>
                <a:spcPts val="1154"/>
              </a:spcAft>
            </a:pPr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78747" y="3001219"/>
            <a:ext cx="2315248" cy="733918"/>
          </a:xfrm>
          <a:prstGeom prst="rect">
            <a:avLst/>
          </a:prstGeom>
        </p:spPr>
        <p:txBody>
          <a:bodyPr wrap="square" lIns="117220" tIns="58610" rIns="117220" bIns="5861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dirty="0">
                <a:latin typeface="Calibri"/>
              </a:rPr>
              <a:t>Provide endpoints with one SDP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48711" y="4001680"/>
            <a:ext cx="1934549" cy="20604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28" idx="0"/>
            <a:endCxn id="6" idx="2"/>
          </p:cNvCxnSpPr>
          <p:nvPr/>
        </p:nvCxnSpPr>
        <p:spPr>
          <a:xfrm flipH="1" flipV="1">
            <a:off x="5516359" y="3985378"/>
            <a:ext cx="563112" cy="2680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484262" y="3985379"/>
            <a:ext cx="995432" cy="13400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653971" y="3001218"/>
            <a:ext cx="2105891" cy="9841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0" tIns="58610" rIns="117220" bIns="58610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65055" y="3001219"/>
            <a:ext cx="1992659" cy="1349471"/>
          </a:xfrm>
          <a:prstGeom prst="rect">
            <a:avLst/>
          </a:prstGeom>
        </p:spPr>
        <p:txBody>
          <a:bodyPr wrap="none" lIns="117220" tIns="58610" rIns="117220" bIns="58610">
            <a:spAutoFit/>
          </a:bodyPr>
          <a:lstStyle/>
          <a:p>
            <a:r>
              <a:rPr lang="en-US" sz="2000" dirty="0">
                <a:latin typeface="Calibri"/>
              </a:rPr>
              <a:t>Use media </a:t>
            </a:r>
          </a:p>
          <a:p>
            <a:r>
              <a:rPr lang="en-US" sz="2000" dirty="0">
                <a:latin typeface="Calibri"/>
              </a:rPr>
              <a:t>relay to secure </a:t>
            </a:r>
          </a:p>
          <a:p>
            <a:r>
              <a:rPr lang="en-US" sz="2000" dirty="0">
                <a:latin typeface="Calibri"/>
              </a:rPr>
              <a:t>and ensure path </a:t>
            </a:r>
          </a:p>
          <a:p>
            <a:endParaRPr lang="en-US" sz="2000" dirty="0"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8381" y="6658634"/>
            <a:ext cx="862863" cy="761618"/>
          </a:xfrm>
          <a:prstGeom prst="rect">
            <a:avLst/>
          </a:prstGeom>
        </p:spPr>
        <p:txBody>
          <a:bodyPr wrap="none" lIns="117220" tIns="58610" rIns="117220" bIns="5861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900" dirty="0">
                <a:latin typeface="Calibri"/>
              </a:rPr>
              <a:t>RTC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900" dirty="0">
                <a:latin typeface="Calibri"/>
              </a:rPr>
              <a:t>Client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12576" y="6968382"/>
            <a:ext cx="862863" cy="761618"/>
          </a:xfrm>
          <a:prstGeom prst="rect">
            <a:avLst/>
          </a:prstGeom>
        </p:spPr>
        <p:txBody>
          <a:bodyPr wrap="none" lIns="117220" tIns="58610" rIns="117220" bIns="5861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900" dirty="0">
                <a:latin typeface="Calibri"/>
              </a:rPr>
              <a:t>RTC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900" dirty="0">
                <a:latin typeface="Calibri"/>
              </a:rPr>
              <a:t>Client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1531146" y="6686104"/>
            <a:ext cx="99543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2695508" y="6551679"/>
            <a:ext cx="766939" cy="364586"/>
          </a:xfrm>
          <a:prstGeom prst="rect">
            <a:avLst/>
          </a:prstGeom>
        </p:spPr>
        <p:txBody>
          <a:bodyPr wrap="none" lIns="117220" tIns="58610" rIns="117220" bIns="58610">
            <a:spAutoFit/>
          </a:bodyPr>
          <a:lstStyle/>
          <a:p>
            <a:r>
              <a:rPr lang="en-US" sz="1600" dirty="0">
                <a:latin typeface="Calibri"/>
              </a:rPr>
              <a:t>HTTPS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480782" y="4921625"/>
            <a:ext cx="2327563" cy="1465781"/>
            <a:chOff x="5143037" y="4876800"/>
            <a:chExt cx="1600200" cy="1384349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037" y="4876800"/>
              <a:ext cx="1600200" cy="1384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5543412" y="5791200"/>
              <a:ext cx="881916" cy="36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hangingPunct="0">
                <a:spcBef>
                  <a:spcPct val="20000"/>
                </a:spcBef>
              </a:pPr>
              <a:r>
                <a:rPr lang="en-US" sz="1900" dirty="0">
                  <a:latin typeface="Calibri"/>
                </a:rPr>
                <a:t>Relay Point</a:t>
              </a:r>
            </a:p>
          </p:txBody>
        </p:sp>
      </p:grpSp>
      <p:sp>
        <p:nvSpPr>
          <p:cNvPr id="28" name="Can 27"/>
          <p:cNvSpPr/>
          <p:nvPr/>
        </p:nvSpPr>
        <p:spPr>
          <a:xfrm>
            <a:off x="8956034" y="2113713"/>
            <a:ext cx="925989" cy="619970"/>
          </a:xfrm>
          <a:prstGeom prst="can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0" tIns="58610" rIns="117220" bIns="5861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48710" y="5889813"/>
            <a:ext cx="4699517" cy="613410"/>
          </a:xfrm>
          <a:prstGeom prst="line">
            <a:avLst/>
          </a:prstGeom>
          <a:ln>
            <a:solidFill>
              <a:schemeClr val="accent6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653970" y="5889813"/>
            <a:ext cx="1304920" cy="796291"/>
          </a:xfrm>
          <a:prstGeom prst="line">
            <a:avLst/>
          </a:prstGeom>
          <a:ln>
            <a:solidFill>
              <a:schemeClr val="accent6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1611604" y="7037878"/>
            <a:ext cx="859294" cy="1"/>
          </a:xfrm>
          <a:prstGeom prst="line">
            <a:avLst/>
          </a:prstGeom>
          <a:ln>
            <a:solidFill>
              <a:schemeClr val="accent6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710591" y="6879298"/>
            <a:ext cx="765720" cy="364586"/>
          </a:xfrm>
          <a:prstGeom prst="rect">
            <a:avLst/>
          </a:prstGeom>
        </p:spPr>
        <p:txBody>
          <a:bodyPr wrap="none" lIns="117220" tIns="58610" rIns="117220" bIns="58610">
            <a:spAutoFit/>
          </a:bodyPr>
          <a:lstStyle/>
          <a:p>
            <a:r>
              <a:rPr lang="en-US" sz="1600" dirty="0">
                <a:latin typeface="Calibri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0793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API with Media Control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0298" y="1451242"/>
            <a:ext cx="12954984" cy="591040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Application controls media relay ports directly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Full control of relay and security on ports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Encryption keys can be passed for SRTP decryption	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Relay can now be used for transcoding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SRTP to RTP; Opus to G711, G.722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Enables advanced applications such as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streaming, speech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	conferencing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recording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Permits CALEA function to be centralized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ICE candidate can provide one candidate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Reduce PDD and improve reliability</a:t>
            </a:r>
          </a:p>
          <a:p>
            <a:pPr>
              <a:spcAft>
                <a:spcPts val="857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Fault tolerant designs are possible with HA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hardware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1009</Words>
  <Application>Microsoft Office PowerPoint</Application>
  <PresentationFormat>Anpassad</PresentationFormat>
  <Paragraphs>221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</vt:lpstr>
      <vt:lpstr>Office Theme</vt:lpstr>
      <vt:lpstr>ICE, Turn, Stun and Security</vt:lpstr>
      <vt:lpstr>Session Presenters</vt:lpstr>
      <vt:lpstr>PowerPoint-presentation</vt:lpstr>
      <vt:lpstr>Glen Gerhard VP Product Management Sansay ggerhard@sansay.com </vt:lpstr>
      <vt:lpstr>Interactive Connectivity Est.</vt:lpstr>
      <vt:lpstr>STUN Process</vt:lpstr>
      <vt:lpstr>TURN Difficulties</vt:lpstr>
      <vt:lpstr>More Secure Approach</vt:lpstr>
      <vt:lpstr>API with Media Control</vt:lpstr>
      <vt:lpstr>Media Relay Trade Offs</vt:lpstr>
      <vt:lpstr>Karl Stahl CEO/CTO Ingate Systems info@ingate.com  karl.stahl@intertex.se  </vt:lpstr>
      <vt:lpstr>ICE Means There is no WebRTC-SBC </vt:lpstr>
      <vt:lpstr>ICE is Complex - But it Will Work</vt:lpstr>
      <vt:lpstr>From POTS to Telepresence – A Gigantic Step</vt:lpstr>
      <vt:lpstr>A Novel View on ICE – Q-TURN</vt:lpstr>
      <vt:lpstr>Q-TURN as the Carrier Broadband Delivery</vt:lpstr>
      <vt:lpstr>Ingate’s Live Demonstration at Display Table 29 Q-TURN Relies on Standardized ICE</vt:lpstr>
      <vt:lpstr>Richard Blakely CEO Influxis / XirSys richard@influxis.com  </vt:lpstr>
      <vt:lpstr>WebRTC Streaming Basics</vt:lpstr>
      <vt:lpstr>TURN Basics</vt:lpstr>
      <vt:lpstr>Streaming Basics</vt:lpstr>
      <vt:lpstr>TURN for Streaming</vt:lpstr>
      <vt:lpstr>Find Out More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cditullio</dc:creator>
  <cp:lastModifiedBy>Christian</cp:lastModifiedBy>
  <cp:revision>95</cp:revision>
  <dcterms:created xsi:type="dcterms:W3CDTF">2013-06-04T13:15:42Z</dcterms:created>
  <dcterms:modified xsi:type="dcterms:W3CDTF">2013-06-24T06:10:17Z</dcterms:modified>
</cp:coreProperties>
</file>